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Lst>
  <p:notesMasterIdLst>
    <p:notesMasterId r:id="rId64"/>
  </p:notesMasterIdLst>
  <p:handoutMasterIdLst>
    <p:handoutMasterId r:id="rId65"/>
  </p:handoutMasterIdLst>
  <p:sldIdLst>
    <p:sldId id="256" r:id="rId5"/>
    <p:sldId id="516" r:id="rId6"/>
    <p:sldId id="383" r:id="rId7"/>
    <p:sldId id="380" r:id="rId8"/>
    <p:sldId id="381" r:id="rId9"/>
    <p:sldId id="302" r:id="rId10"/>
    <p:sldId id="303" r:id="rId11"/>
    <p:sldId id="445" r:id="rId12"/>
    <p:sldId id="468" r:id="rId13"/>
    <p:sldId id="388" r:id="rId14"/>
    <p:sldId id="389" r:id="rId15"/>
    <p:sldId id="521" r:id="rId16"/>
    <p:sldId id="438" r:id="rId17"/>
    <p:sldId id="390" r:id="rId18"/>
    <p:sldId id="439" r:id="rId19"/>
    <p:sldId id="391" r:id="rId20"/>
    <p:sldId id="522" r:id="rId21"/>
    <p:sldId id="564" r:id="rId22"/>
    <p:sldId id="393" r:id="rId23"/>
    <p:sldId id="396" r:id="rId24"/>
    <p:sldId id="397" r:id="rId25"/>
    <p:sldId id="472" r:id="rId26"/>
    <p:sldId id="399" r:id="rId27"/>
    <p:sldId id="568" r:id="rId28"/>
    <p:sldId id="529" r:id="rId29"/>
    <p:sldId id="530" r:id="rId30"/>
    <p:sldId id="532" r:id="rId31"/>
    <p:sldId id="477" r:id="rId32"/>
    <p:sldId id="523" r:id="rId33"/>
    <p:sldId id="525" r:id="rId34"/>
    <p:sldId id="394" r:id="rId35"/>
    <p:sldId id="535" r:id="rId36"/>
    <p:sldId id="476" r:id="rId37"/>
    <p:sldId id="538" r:id="rId38"/>
    <p:sldId id="395" r:id="rId39"/>
    <p:sldId id="385" r:id="rId40"/>
    <p:sldId id="591" r:id="rId41"/>
    <p:sldId id="469" r:id="rId42"/>
    <p:sldId id="592" r:id="rId43"/>
    <p:sldId id="534" r:id="rId44"/>
    <p:sldId id="593" r:id="rId45"/>
    <p:sldId id="594" r:id="rId46"/>
    <p:sldId id="595" r:id="rId47"/>
    <p:sldId id="596" r:id="rId48"/>
    <p:sldId id="561" r:id="rId49"/>
    <p:sldId id="563" r:id="rId50"/>
    <p:sldId id="570" r:id="rId51"/>
    <p:sldId id="524" r:id="rId52"/>
    <p:sldId id="572" r:id="rId53"/>
    <p:sldId id="543" r:id="rId54"/>
    <p:sldId id="541" r:id="rId55"/>
    <p:sldId id="542" r:id="rId56"/>
    <p:sldId id="544" r:id="rId57"/>
    <p:sldId id="545" r:id="rId58"/>
    <p:sldId id="546" r:id="rId59"/>
    <p:sldId id="404" r:id="rId60"/>
    <p:sldId id="574" r:id="rId61"/>
    <p:sldId id="571" r:id="rId62"/>
    <p:sldId id="589" r:id="rId63"/>
  </p:sldIdLst>
  <p:sldSz cx="9144000" cy="6858000" type="screen4x3"/>
  <p:notesSz cx="6794500" cy="9931400"/>
  <p:defaultTextStyle>
    <a:defPPr>
      <a:defRPr lang="nb-NO"/>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99CB"/>
    <a:srgbClr val="FFFF99"/>
    <a:srgbClr val="76B5DC"/>
    <a:srgbClr val="A1CCE7"/>
    <a:srgbClr val="2A556F"/>
    <a:srgbClr val="F39371"/>
    <a:srgbClr val="F6AC93"/>
    <a:srgbClr val="FF00FF"/>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5349" autoAdjust="0"/>
  </p:normalViewPr>
  <p:slideViewPr>
    <p:cSldViewPr>
      <p:cViewPr varScale="1">
        <p:scale>
          <a:sx n="87" d="100"/>
          <a:sy n="87" d="100"/>
        </p:scale>
        <p:origin x="2226" y="78"/>
      </p:cViewPr>
      <p:guideLst>
        <p:guide orient="horz" pos="2160"/>
        <p:guide pos="2880"/>
      </p:guideLst>
    </p:cSldViewPr>
  </p:slideViewPr>
  <p:outlineViewPr>
    <p:cViewPr>
      <p:scale>
        <a:sx n="33" d="100"/>
        <a:sy n="33" d="100"/>
      </p:scale>
      <p:origin x="0" y="-41544"/>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_rels/viewProps.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813" cy="495300"/>
          </a:xfrm>
          <a:prstGeom prst="rect">
            <a:avLst/>
          </a:prstGeom>
        </p:spPr>
        <p:txBody>
          <a:bodyPr vert="horz" wrap="square" lIns="95571" tIns="47786" rIns="95571" bIns="47786" numCol="1" anchor="t" anchorCtr="0" compatLnSpc="1">
            <a:prstTxWarp prst="textNoShape">
              <a:avLst/>
            </a:prstTxWarp>
          </a:bodyPr>
          <a:lstStyle>
            <a:lvl1pPr>
              <a:defRPr sz="1300"/>
            </a:lvl1pPr>
          </a:lstStyle>
          <a:p>
            <a:pPr>
              <a:defRPr/>
            </a:pPr>
            <a:endParaRPr lang="nb-NO"/>
          </a:p>
        </p:txBody>
      </p:sp>
      <p:sp>
        <p:nvSpPr>
          <p:cNvPr id="3" name="Date Placeholder 2"/>
          <p:cNvSpPr>
            <a:spLocks noGrp="1"/>
          </p:cNvSpPr>
          <p:nvPr>
            <p:ph type="dt" sz="quarter" idx="1"/>
          </p:nvPr>
        </p:nvSpPr>
        <p:spPr>
          <a:xfrm>
            <a:off x="3848100" y="0"/>
            <a:ext cx="2944813" cy="495300"/>
          </a:xfrm>
          <a:prstGeom prst="rect">
            <a:avLst/>
          </a:prstGeom>
        </p:spPr>
        <p:txBody>
          <a:bodyPr vert="horz" wrap="square" lIns="95571" tIns="47786" rIns="95571" bIns="47786" numCol="1" anchor="t" anchorCtr="0" compatLnSpc="1">
            <a:prstTxWarp prst="textNoShape">
              <a:avLst/>
            </a:prstTxWarp>
          </a:bodyPr>
          <a:lstStyle>
            <a:lvl1pPr algn="r">
              <a:defRPr sz="1300"/>
            </a:lvl1pPr>
          </a:lstStyle>
          <a:p>
            <a:pPr>
              <a:defRPr/>
            </a:pPr>
            <a:fld id="{F3705715-2B13-47E9-B2D7-6708DE6451DC}" type="datetimeFigureOut">
              <a:rPr lang="nb-NO"/>
              <a:pPr>
                <a:defRPr/>
              </a:pPr>
              <a:t>08.03.2025</a:t>
            </a:fld>
            <a:endParaRPr lang="nb-NO"/>
          </a:p>
        </p:txBody>
      </p:sp>
      <p:sp>
        <p:nvSpPr>
          <p:cNvPr id="4" name="Footer Placeholder 3"/>
          <p:cNvSpPr>
            <a:spLocks noGrp="1"/>
          </p:cNvSpPr>
          <p:nvPr>
            <p:ph type="ftr" sz="quarter" idx="2"/>
          </p:nvPr>
        </p:nvSpPr>
        <p:spPr>
          <a:xfrm>
            <a:off x="0" y="9434513"/>
            <a:ext cx="2944813" cy="495300"/>
          </a:xfrm>
          <a:prstGeom prst="rect">
            <a:avLst/>
          </a:prstGeom>
        </p:spPr>
        <p:txBody>
          <a:bodyPr vert="horz" wrap="square" lIns="95571" tIns="47786" rIns="95571" bIns="47786" numCol="1" anchor="b" anchorCtr="0" compatLnSpc="1">
            <a:prstTxWarp prst="textNoShape">
              <a:avLst/>
            </a:prstTxWarp>
          </a:bodyPr>
          <a:lstStyle>
            <a:lvl1pPr>
              <a:defRPr sz="1300"/>
            </a:lvl1pPr>
          </a:lstStyle>
          <a:p>
            <a:pPr>
              <a:defRPr/>
            </a:pPr>
            <a:endParaRPr lang="nb-NO"/>
          </a:p>
        </p:txBody>
      </p:sp>
      <p:sp>
        <p:nvSpPr>
          <p:cNvPr id="5" name="Slide Number Placeholder 4"/>
          <p:cNvSpPr>
            <a:spLocks noGrp="1"/>
          </p:cNvSpPr>
          <p:nvPr>
            <p:ph type="sldNum" sz="quarter" idx="3"/>
          </p:nvPr>
        </p:nvSpPr>
        <p:spPr>
          <a:xfrm>
            <a:off x="3848100" y="9434513"/>
            <a:ext cx="2944813" cy="495300"/>
          </a:xfrm>
          <a:prstGeom prst="rect">
            <a:avLst/>
          </a:prstGeom>
        </p:spPr>
        <p:txBody>
          <a:bodyPr vert="horz" wrap="square" lIns="95571" tIns="47786" rIns="95571" bIns="47786" numCol="1" anchor="b" anchorCtr="0" compatLnSpc="1">
            <a:prstTxWarp prst="textNoShape">
              <a:avLst/>
            </a:prstTxWarp>
          </a:bodyPr>
          <a:lstStyle>
            <a:lvl1pPr algn="r">
              <a:defRPr sz="1300"/>
            </a:lvl1pPr>
          </a:lstStyle>
          <a:p>
            <a:pPr>
              <a:defRPr/>
            </a:pPr>
            <a:fld id="{255C185A-8436-407A-B8C1-1829FAA9ED49}" type="slidenum">
              <a:rPr lang="nb-NO"/>
              <a:pPr>
                <a:defRPr/>
              </a:pPr>
              <a:t>‹#›</a:t>
            </a:fld>
            <a:endParaRPr lang="nb-NO"/>
          </a:p>
        </p:txBody>
      </p:sp>
    </p:spTree>
    <p:extLst>
      <p:ext uri="{BB962C8B-B14F-4D97-AF65-F5344CB8AC3E}">
        <p14:creationId xmlns:p14="http://schemas.microsoft.com/office/powerpoint/2010/main" val="1377673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4813" cy="495300"/>
          </a:xfrm>
          <a:prstGeom prst="rect">
            <a:avLst/>
          </a:prstGeom>
          <a:noFill/>
          <a:ln w="9525">
            <a:noFill/>
            <a:miter lim="800000"/>
            <a:headEnd/>
            <a:tailEnd/>
          </a:ln>
          <a:effectLst/>
        </p:spPr>
        <p:txBody>
          <a:bodyPr vert="horz" wrap="square" lIns="95571" tIns="47786" rIns="95571" bIns="47786" numCol="1" anchor="t" anchorCtr="0" compatLnSpc="1">
            <a:prstTxWarp prst="textNoShape">
              <a:avLst/>
            </a:prstTxWarp>
          </a:bodyPr>
          <a:lstStyle>
            <a:lvl1pPr eaLnBrk="1" hangingPunct="1">
              <a:defRPr sz="1300">
                <a:latin typeface="Arial" charset="0"/>
              </a:defRPr>
            </a:lvl1pPr>
          </a:lstStyle>
          <a:p>
            <a:pPr>
              <a:defRPr/>
            </a:pPr>
            <a:endParaRPr lang="nb-NO"/>
          </a:p>
        </p:txBody>
      </p:sp>
      <p:sp>
        <p:nvSpPr>
          <p:cNvPr id="3075" name="Rectangle 3"/>
          <p:cNvSpPr>
            <a:spLocks noGrp="1" noChangeArrowheads="1"/>
          </p:cNvSpPr>
          <p:nvPr>
            <p:ph type="dt" idx="1"/>
          </p:nvPr>
        </p:nvSpPr>
        <p:spPr bwMode="auto">
          <a:xfrm>
            <a:off x="3848100" y="0"/>
            <a:ext cx="2944813" cy="495300"/>
          </a:xfrm>
          <a:prstGeom prst="rect">
            <a:avLst/>
          </a:prstGeom>
          <a:noFill/>
          <a:ln w="9525">
            <a:noFill/>
            <a:miter lim="800000"/>
            <a:headEnd/>
            <a:tailEnd/>
          </a:ln>
          <a:effectLst/>
        </p:spPr>
        <p:txBody>
          <a:bodyPr vert="horz" wrap="square" lIns="95571" tIns="47786" rIns="95571" bIns="47786" numCol="1" anchor="t" anchorCtr="0" compatLnSpc="1">
            <a:prstTxWarp prst="textNoShape">
              <a:avLst/>
            </a:prstTxWarp>
          </a:bodyPr>
          <a:lstStyle>
            <a:lvl1pPr algn="r" eaLnBrk="1" hangingPunct="1">
              <a:defRPr sz="1300">
                <a:latin typeface="Arial" charset="0"/>
              </a:defRPr>
            </a:lvl1pPr>
          </a:lstStyle>
          <a:p>
            <a:pPr>
              <a:defRPr/>
            </a:pPr>
            <a:endParaRPr lang="nb-NO"/>
          </a:p>
        </p:txBody>
      </p:sp>
      <p:sp>
        <p:nvSpPr>
          <p:cNvPr id="92164" name="Rectangle 4"/>
          <p:cNvSpPr>
            <a:spLocks noGrp="1" noRot="1" noChangeAspect="1" noChangeArrowheads="1" noTextEdit="1"/>
          </p:cNvSpPr>
          <p:nvPr>
            <p:ph type="sldImg" idx="2"/>
          </p:nvPr>
        </p:nvSpPr>
        <p:spPr bwMode="auto">
          <a:xfrm>
            <a:off x="915988" y="746125"/>
            <a:ext cx="4962525" cy="37226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79450" y="4716463"/>
            <a:ext cx="5435600" cy="4468812"/>
          </a:xfrm>
          <a:prstGeom prst="rect">
            <a:avLst/>
          </a:prstGeom>
          <a:noFill/>
          <a:ln w="9525">
            <a:noFill/>
            <a:miter lim="800000"/>
            <a:headEnd/>
            <a:tailEnd/>
          </a:ln>
          <a:effectLst/>
        </p:spPr>
        <p:txBody>
          <a:bodyPr vert="horz" wrap="square" lIns="95571" tIns="47786" rIns="95571" bIns="47786" numCol="1" anchor="t" anchorCtr="0" compatLnSpc="1">
            <a:prstTxWarp prst="textNoShape">
              <a:avLst/>
            </a:prstTxWarp>
          </a:bodyPr>
          <a:lstStyle/>
          <a:p>
            <a:pPr lvl="0"/>
            <a:r>
              <a:rPr lang="nb-NO" noProof="0"/>
              <a:t>Click to edit Master text styles</a:t>
            </a:r>
          </a:p>
          <a:p>
            <a:pPr lvl="1"/>
            <a:r>
              <a:rPr lang="nb-NO" noProof="0"/>
              <a:t>Second level</a:t>
            </a:r>
          </a:p>
          <a:p>
            <a:pPr lvl="2"/>
            <a:r>
              <a:rPr lang="nb-NO" noProof="0"/>
              <a:t>Third level</a:t>
            </a:r>
          </a:p>
          <a:p>
            <a:pPr lvl="3"/>
            <a:r>
              <a:rPr lang="nb-NO" noProof="0"/>
              <a:t>Fourth level</a:t>
            </a:r>
          </a:p>
          <a:p>
            <a:pPr lvl="4"/>
            <a:r>
              <a:rPr lang="nb-NO" noProof="0"/>
              <a:t>Fifth level</a:t>
            </a:r>
          </a:p>
        </p:txBody>
      </p:sp>
      <p:sp>
        <p:nvSpPr>
          <p:cNvPr id="3078" name="Rectangle 6"/>
          <p:cNvSpPr>
            <a:spLocks noGrp="1" noChangeArrowheads="1"/>
          </p:cNvSpPr>
          <p:nvPr>
            <p:ph type="ftr" sz="quarter" idx="4"/>
          </p:nvPr>
        </p:nvSpPr>
        <p:spPr bwMode="auto">
          <a:xfrm>
            <a:off x="0" y="9434513"/>
            <a:ext cx="2944813" cy="495300"/>
          </a:xfrm>
          <a:prstGeom prst="rect">
            <a:avLst/>
          </a:prstGeom>
          <a:noFill/>
          <a:ln w="9525">
            <a:noFill/>
            <a:miter lim="800000"/>
            <a:headEnd/>
            <a:tailEnd/>
          </a:ln>
          <a:effectLst/>
        </p:spPr>
        <p:txBody>
          <a:bodyPr vert="horz" wrap="square" lIns="95571" tIns="47786" rIns="95571" bIns="47786" numCol="1" anchor="b" anchorCtr="0" compatLnSpc="1">
            <a:prstTxWarp prst="textNoShape">
              <a:avLst/>
            </a:prstTxWarp>
          </a:bodyPr>
          <a:lstStyle>
            <a:lvl1pPr eaLnBrk="1" hangingPunct="1">
              <a:defRPr sz="1300">
                <a:latin typeface="Arial" charset="0"/>
              </a:defRPr>
            </a:lvl1pPr>
          </a:lstStyle>
          <a:p>
            <a:pPr>
              <a:defRPr/>
            </a:pPr>
            <a:endParaRPr lang="nb-NO"/>
          </a:p>
        </p:txBody>
      </p:sp>
      <p:sp>
        <p:nvSpPr>
          <p:cNvPr id="3079" name="Rectangle 7"/>
          <p:cNvSpPr>
            <a:spLocks noGrp="1" noChangeArrowheads="1"/>
          </p:cNvSpPr>
          <p:nvPr>
            <p:ph type="sldNum" sz="quarter" idx="5"/>
          </p:nvPr>
        </p:nvSpPr>
        <p:spPr bwMode="auto">
          <a:xfrm>
            <a:off x="3848100" y="9434513"/>
            <a:ext cx="2944813" cy="495300"/>
          </a:xfrm>
          <a:prstGeom prst="rect">
            <a:avLst/>
          </a:prstGeom>
          <a:noFill/>
          <a:ln w="9525">
            <a:noFill/>
            <a:miter lim="800000"/>
            <a:headEnd/>
            <a:tailEnd/>
          </a:ln>
          <a:effectLst/>
        </p:spPr>
        <p:txBody>
          <a:bodyPr vert="horz" wrap="square" lIns="95571" tIns="47786" rIns="95571" bIns="47786" numCol="1" anchor="b" anchorCtr="0" compatLnSpc="1">
            <a:prstTxWarp prst="textNoShape">
              <a:avLst/>
            </a:prstTxWarp>
          </a:bodyPr>
          <a:lstStyle>
            <a:lvl1pPr algn="r" eaLnBrk="1" hangingPunct="1">
              <a:defRPr sz="1300">
                <a:latin typeface="Arial" charset="0"/>
              </a:defRPr>
            </a:lvl1pPr>
          </a:lstStyle>
          <a:p>
            <a:pPr>
              <a:defRPr/>
            </a:pPr>
            <a:fld id="{B46F87C9-55D5-4F0F-A2B9-E9766C1FB9D3}" type="slidenum">
              <a:rPr lang="nb-NO"/>
              <a:pPr>
                <a:defRPr/>
              </a:pPr>
              <a:t>‹#›</a:t>
            </a:fld>
            <a:endParaRPr lang="nb-NO"/>
          </a:p>
        </p:txBody>
      </p:sp>
    </p:spTree>
    <p:extLst>
      <p:ext uri="{BB962C8B-B14F-4D97-AF65-F5344CB8AC3E}">
        <p14:creationId xmlns:p14="http://schemas.microsoft.com/office/powerpoint/2010/main" val="16869239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gisbsc.gis-ma.org/GISBScL7/de/html/GISBScL7_glossary.html#d16e1489"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gisbsc.gis-ma.org/GISBScL7/de/html/GISBScL7_glossary.html#d16e148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gisbsc.gis-ma.org/GISBScL7/de/html/GISBScL7_glossary.html#d16e1491"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A1E5CF80-6EAF-4BE6-8285-0908B31AB179}" type="slidenum">
              <a:rPr lang="nb-NO" altLang="en-US" sz="1300" smtClean="0">
                <a:latin typeface="Arial" charset="0"/>
              </a:rPr>
              <a:pPr/>
              <a:t>1</a:t>
            </a:fld>
            <a:endParaRPr lang="nb-NO" altLang="en-US" sz="1300">
              <a:latin typeface="Arial"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63513" indent="-163513" hangingPunct="1">
              <a:buFontTx/>
              <a:buChar char="-"/>
            </a:pPr>
            <a:endParaRPr lang="nb-NO"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dirty="0"/>
              <a:t>GITTA:</a:t>
            </a:r>
          </a:p>
          <a:p>
            <a:endParaRPr lang="nb-NO" altLang="en-US" b="1" dirty="0"/>
          </a:p>
          <a:p>
            <a:r>
              <a:rPr lang="de-DE" altLang="en-US" b="1" dirty="0" err="1"/>
              <a:t>Kriterienwahl</a:t>
            </a:r>
            <a:r>
              <a:rPr lang="de-DE" altLang="en-US" dirty="0"/>
              <a:t>: Die gewählten Kriterien sollten die Charakteristik des gesuchten Standorts oder Raumes möglichst gut widerspiegeln. </a:t>
            </a:r>
          </a:p>
          <a:p>
            <a:endParaRPr lang="de-DE" altLang="en-US" dirty="0"/>
          </a:p>
          <a:p>
            <a:r>
              <a:rPr lang="de-DE" altLang="en-US" dirty="0"/>
              <a:t>Kriterien können sowohl räumlicher Natur (Geometrie, Topologie) als auch sachlicher Natur sein (Attribute).</a:t>
            </a:r>
          </a:p>
          <a:p>
            <a:endParaRPr lang="de-DE" altLang="en-US" dirty="0"/>
          </a:p>
          <a:p>
            <a:r>
              <a:rPr lang="de-DE" altLang="en-US" dirty="0"/>
              <a:t>Harte, unbedingt zu erfüllende Kriterien („must-</a:t>
            </a:r>
            <a:r>
              <a:rPr lang="de-DE" altLang="en-US" dirty="0" err="1"/>
              <a:t>have</a:t>
            </a:r>
            <a:r>
              <a:rPr lang="de-DE" altLang="en-US" dirty="0"/>
              <a:t>“) und weiche, lediglich wünschbare („</a:t>
            </a:r>
            <a:r>
              <a:rPr lang="de-DE" altLang="en-US" dirty="0" err="1"/>
              <a:t>nice-to-have</a:t>
            </a:r>
            <a:r>
              <a:rPr lang="de-DE" altLang="en-US" dirty="0"/>
              <a:t>“) Kriterien.</a:t>
            </a: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336FAA72-BED3-49F7-ADE6-07CCA0433B6A}" type="slidenum">
              <a:rPr lang="nb-NO" altLang="en-US" sz="1300" smtClean="0">
                <a:latin typeface="Arial" charset="0"/>
              </a:rPr>
              <a:pPr/>
              <a:t>11</a:t>
            </a:fld>
            <a:endParaRPr lang="nb-NO" altLang="en-US" sz="130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en-US" b="1"/>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5E4592B2-A62B-4C56-8BF9-2A24182F2EA0}" type="slidenum">
              <a:rPr lang="nb-NO" altLang="en-US" sz="1300" smtClean="0">
                <a:latin typeface="Arial" charset="0"/>
              </a:rPr>
              <a:pPr/>
              <a:t>12</a:t>
            </a:fld>
            <a:endParaRPr lang="nb-NO" altLang="en-US" sz="130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dirty="0" err="1"/>
              <a:t>Common</a:t>
            </a:r>
            <a:r>
              <a:rPr lang="nb-NO" altLang="en-US" dirty="0"/>
              <a:t> </a:t>
            </a:r>
            <a:r>
              <a:rPr lang="nb-NO" altLang="en-US" dirty="0" err="1"/>
              <a:t>unifying</a:t>
            </a:r>
            <a:r>
              <a:rPr lang="nb-NO" altLang="en-US" dirty="0"/>
              <a:t> </a:t>
            </a:r>
            <a:r>
              <a:rPr lang="nb-NO" altLang="en-US" dirty="0" err="1"/>
              <a:t>scale</a:t>
            </a:r>
            <a:r>
              <a:rPr lang="nb-NO" altLang="en-US" dirty="0"/>
              <a:t>: Must first </a:t>
            </a:r>
            <a:r>
              <a:rPr lang="nb-NO" altLang="en-US" dirty="0" err="1"/>
              <a:t>reclassify</a:t>
            </a:r>
            <a:r>
              <a:rPr lang="nb-NO" altLang="en-US" dirty="0"/>
              <a:t> </a:t>
            </a:r>
            <a:r>
              <a:rPr lang="nb-NO" altLang="en-US" dirty="0" err="1"/>
              <a:t>values</a:t>
            </a:r>
            <a:r>
              <a:rPr lang="nb-NO" altLang="en-US" dirty="0"/>
              <a:t> in </a:t>
            </a:r>
            <a:r>
              <a:rPr lang="nb-NO" altLang="en-US" dirty="0" err="1"/>
              <a:t>the</a:t>
            </a:r>
            <a:r>
              <a:rPr lang="nb-NO" altLang="en-US" dirty="0"/>
              <a:t> input grid </a:t>
            </a:r>
            <a:r>
              <a:rPr lang="nb-NO" altLang="en-US" dirty="0" err="1"/>
              <a:t>themes</a:t>
            </a:r>
            <a:r>
              <a:rPr lang="nb-NO" altLang="en-US" dirty="0"/>
              <a:t> </a:t>
            </a:r>
            <a:r>
              <a:rPr lang="nb-NO" altLang="en-US" dirty="0" err="1"/>
              <a:t>onto</a:t>
            </a:r>
            <a:r>
              <a:rPr lang="nb-NO" altLang="en-US" dirty="0"/>
              <a:t> a </a:t>
            </a:r>
            <a:r>
              <a:rPr lang="nb-NO" altLang="en-US" dirty="0" err="1"/>
              <a:t>common</a:t>
            </a:r>
            <a:r>
              <a:rPr lang="nb-NO" altLang="en-US" dirty="0"/>
              <a:t>, </a:t>
            </a:r>
            <a:r>
              <a:rPr lang="nb-NO" altLang="en-US" dirty="0" err="1"/>
              <a:t>nummeric</a:t>
            </a:r>
            <a:r>
              <a:rPr lang="nb-NO" altLang="en-US" dirty="0"/>
              <a:t> and </a:t>
            </a:r>
            <a:r>
              <a:rPr lang="nb-NO" altLang="en-US" dirty="0" err="1"/>
              <a:t>unifying</a:t>
            </a:r>
            <a:r>
              <a:rPr lang="nb-NO" altLang="en-US" dirty="0"/>
              <a:t> </a:t>
            </a:r>
            <a:r>
              <a:rPr lang="nb-NO" altLang="en-US" dirty="0" err="1"/>
              <a:t>scale</a:t>
            </a:r>
            <a:r>
              <a:rPr lang="nb-NO" altLang="en-US" dirty="0"/>
              <a:t> </a:t>
            </a:r>
            <a:r>
              <a:rPr lang="nb-NO" altLang="en-US" dirty="0">
                <a:sym typeface="Wingdings" pitchFamily="2" charset="2"/>
              </a:rPr>
              <a:t> </a:t>
            </a:r>
            <a:r>
              <a:rPr lang="nb-NO" altLang="en-US" dirty="0" err="1">
                <a:sym typeface="Wingdings" pitchFamily="2" charset="2"/>
              </a:rPr>
              <a:t>arithmetic</a:t>
            </a:r>
            <a:r>
              <a:rPr lang="nb-NO" altLang="en-US" dirty="0">
                <a:sym typeface="Wingdings" pitchFamily="2" charset="2"/>
              </a:rPr>
              <a:t> </a:t>
            </a:r>
            <a:r>
              <a:rPr lang="nb-NO" altLang="en-US" dirty="0" err="1">
                <a:sym typeface="Wingdings" pitchFamily="2" charset="2"/>
              </a:rPr>
              <a:t>operations</a:t>
            </a:r>
            <a:r>
              <a:rPr lang="nb-NO" altLang="en-US" dirty="0">
                <a:sym typeface="Wingdings" pitchFamily="2" charset="2"/>
              </a:rPr>
              <a:t> </a:t>
            </a:r>
            <a:r>
              <a:rPr lang="nb-NO" altLang="en-US" dirty="0" err="1">
                <a:sym typeface="Wingdings" pitchFamily="2" charset="2"/>
              </a:rPr>
              <a:t>possible</a:t>
            </a:r>
            <a:endParaRPr lang="nb-NO" altLang="en-US" b="1" dirty="0"/>
          </a:p>
          <a:p>
            <a:endParaRPr lang="nb-NO" altLang="en-US" b="1" dirty="0"/>
          </a:p>
          <a:p>
            <a:r>
              <a:rPr lang="nb-NO" altLang="en-US" b="1" dirty="0"/>
              <a:t>GITTA:</a:t>
            </a:r>
          </a:p>
          <a:p>
            <a:r>
              <a:rPr lang="de-DE" altLang="en-US" b="1" dirty="0"/>
              <a:t>Operationalisierung der Kriterien</a:t>
            </a:r>
            <a:r>
              <a:rPr lang="de-DE" altLang="en-US" dirty="0"/>
              <a:t>: Sind die Kriterien einmal bestimmt, müssen sie in präzise, messbare Kenngrößen übersetzt werden. Diesen Vorgang nennt </a:t>
            </a:r>
            <a:r>
              <a:rPr lang="de-DE" altLang="en-US" dirty="0" err="1"/>
              <a:t>man</a:t>
            </a:r>
            <a:r>
              <a:rPr lang="de-DE" altLang="en-US" i="1" dirty="0" err="1"/>
              <a:t>Operationalisierung</a:t>
            </a:r>
            <a:r>
              <a:rPr lang="de-DE" altLang="en-US" dirty="0"/>
              <a:t>. So könnte das Kriterium „nicht zu nahe am Siedlungsgebiet“ in die Angabe einer Mindestdistanz zur Bauzone in Meter übersetzt werden. Man spricht davon, dass die Kriterien zu verrechenbaren Kenngrößen operationalisiert werden. In den meisten Fällen entsprechen die einzelnen Kriterien je einer Datenschicht im GIS (Layer mit Siedlungsnähe, Wald-Layer).</a:t>
            </a: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7D6606F7-A33E-443B-BA35-B6AE336312C0}" type="slidenum">
              <a:rPr lang="nb-NO" altLang="en-US" sz="1300" smtClean="0">
                <a:latin typeface="Arial" charset="0"/>
              </a:rPr>
              <a:pPr/>
              <a:t>13</a:t>
            </a:fld>
            <a:endParaRPr lang="nb-NO" altLang="en-US" sz="130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dirty="0" err="1"/>
              <a:t>Elevation</a:t>
            </a:r>
            <a:r>
              <a:rPr lang="nb-NO" altLang="en-US" b="1" dirty="0"/>
              <a:t> </a:t>
            </a:r>
            <a:r>
              <a:rPr lang="nb-NO" altLang="en-US" b="1" dirty="0" err="1"/>
              <a:t>dataset</a:t>
            </a:r>
            <a:r>
              <a:rPr lang="nb-NO" altLang="en-US" b="1" dirty="0"/>
              <a:t>: How to </a:t>
            </a:r>
            <a:r>
              <a:rPr lang="nb-NO" altLang="en-US" b="1" dirty="0" err="1"/>
              <a:t>determine</a:t>
            </a:r>
            <a:r>
              <a:rPr lang="nb-NO" altLang="en-US" b="1" dirty="0"/>
              <a:t> </a:t>
            </a:r>
            <a:r>
              <a:rPr lang="nb-NO" altLang="en-US" b="1" dirty="0" err="1"/>
              <a:t>transformation</a:t>
            </a:r>
            <a:r>
              <a:rPr lang="nb-NO" altLang="en-US" b="1" dirty="0"/>
              <a:t> </a:t>
            </a:r>
            <a:r>
              <a:rPr lang="nb-NO" altLang="en-US" b="1" dirty="0" err="1"/>
              <a:t>function</a:t>
            </a:r>
            <a:r>
              <a:rPr lang="nb-NO" altLang="en-US" b="1" dirty="0"/>
              <a:t>?</a:t>
            </a:r>
          </a:p>
          <a:p>
            <a:endParaRPr lang="de-DE" altLang="en-US" dirty="0"/>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6FAAB17F-0427-4757-9BFB-C911179667FD}" type="slidenum">
              <a:rPr lang="nb-NO" altLang="en-US" sz="1300" smtClean="0">
                <a:latin typeface="Arial" charset="0"/>
              </a:rPr>
              <a:pPr/>
              <a:t>14</a:t>
            </a:fld>
            <a:endParaRPr lang="nb-NO" altLang="en-US" sz="130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dirty="0"/>
              <a:t>Units -&gt; </a:t>
            </a:r>
            <a:r>
              <a:rPr lang="nb-NO" altLang="en-US" b="1" dirty="0" err="1"/>
              <a:t>indexes</a:t>
            </a:r>
            <a:endParaRPr lang="nb-NO" altLang="en-US" b="1" dirty="0"/>
          </a:p>
          <a:p>
            <a:endParaRPr lang="nb-NO" altLang="en-US" b="1" dirty="0"/>
          </a:p>
          <a:p>
            <a:r>
              <a:rPr lang="nb-NO" altLang="en-US" b="1" dirty="0"/>
              <a:t>GITTA:</a:t>
            </a:r>
          </a:p>
          <a:p>
            <a:r>
              <a:rPr lang="de-DE" altLang="en-US" b="1" dirty="0"/>
              <a:t>Schaffung eines gemeinsamen Bezugs – Datenintegration</a:t>
            </a:r>
            <a:r>
              <a:rPr lang="de-DE" altLang="en-US" dirty="0"/>
              <a:t>: Die Datenintegration schafft Vergleichbarkeit durch gemeinsame Messskalen, gleiche Datentypen (Raster/Vektor) sowie gleiche Auflösungen und gleiche Referenzsysteme.</a:t>
            </a:r>
          </a:p>
          <a:p>
            <a:endParaRPr lang="de-DE" altLang="en-US" dirty="0"/>
          </a:p>
          <a:p>
            <a:r>
              <a:rPr lang="de-DE" altLang="en-US" b="1" dirty="0"/>
              <a:t>Standardisierung</a:t>
            </a:r>
            <a:r>
              <a:rPr lang="de-DE" altLang="en-US" dirty="0"/>
              <a:t>: Nun müssen die unterschiedlichen Messskalen der Eingangsdatensätze aufeinander abgestimmt werden. Es ist wenig sinnvoll, die prozentuale Hangneigung direkt mit einer Bevölkerungsdichte zu verrechnen. Deshalb weist man den Eingangsdaten völlig verschiedene Einheiten einer standardisierten numerischen Indexskala zu (beispielsweise 0–1, 0–100, 0–255). Daraus folgt, dass die Werte der resultierenden Eignungsebenen keine Einheiten mehr tragen, sondern lediglich einen numerischen Eignungsindex. Die Zuordnung der Eingangswerte auf die Indexskala kann auf verschiedene Weise erfolgen, am einfachsten ist eine lineare Zuordnung. Bei der gewichteten Verschneidung bezeichnet </a:t>
            </a:r>
            <a:r>
              <a:rPr lang="de-DE" altLang="en-US" dirty="0" err="1"/>
              <a:t>die</a:t>
            </a:r>
            <a:r>
              <a:rPr lang="de-DE" altLang="en-US" dirty="0" err="1">
                <a:hlinkClick r:id="rId3"/>
              </a:rPr>
              <a:t>Standardisierung</a:t>
            </a:r>
            <a:r>
              <a:rPr lang="de-DE" altLang="en-US" dirty="0"/>
              <a:t> die Übersetzung der heterogenen Eingangsdaten in eine für alle Ebenen einheitliche Skala.</a:t>
            </a:r>
            <a:endParaRPr lang="de-DE" altLang="en-US" sz="1100" dirty="0"/>
          </a:p>
          <a:p>
            <a:endParaRPr lang="de-DE" altLang="en-US" dirty="0"/>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0B4F06FE-E601-4A2B-BDCD-01098DFF35EE}" type="slidenum">
              <a:rPr lang="nb-NO" altLang="en-US" sz="1300" smtClean="0">
                <a:latin typeface="Arial" charset="0"/>
              </a:rPr>
              <a:pPr/>
              <a:t>15</a:t>
            </a:fld>
            <a:endParaRPr lang="nb-NO" altLang="en-US" sz="1300">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dirty="0" err="1"/>
              <a:t>Common</a:t>
            </a:r>
            <a:r>
              <a:rPr lang="nb-NO" altLang="en-US" b="1" dirty="0"/>
              <a:t> </a:t>
            </a:r>
            <a:r>
              <a:rPr lang="nb-NO" altLang="en-US" b="1" dirty="0" err="1"/>
              <a:t>unifying</a:t>
            </a:r>
            <a:r>
              <a:rPr lang="nb-NO" altLang="en-US" b="1" dirty="0"/>
              <a:t> </a:t>
            </a:r>
            <a:r>
              <a:rPr lang="nb-NO" altLang="en-US" b="1" dirty="0" err="1"/>
              <a:t>scale</a:t>
            </a:r>
            <a:r>
              <a:rPr lang="nb-NO" altLang="en-US" dirty="0"/>
              <a:t>: Must first </a:t>
            </a:r>
            <a:r>
              <a:rPr lang="nb-NO" altLang="en-US" dirty="0" err="1"/>
              <a:t>reclassify</a:t>
            </a:r>
            <a:r>
              <a:rPr lang="nb-NO" altLang="en-US" dirty="0"/>
              <a:t> </a:t>
            </a:r>
            <a:r>
              <a:rPr lang="nb-NO" altLang="en-US" dirty="0" err="1"/>
              <a:t>values</a:t>
            </a:r>
            <a:r>
              <a:rPr lang="nb-NO" altLang="en-US" dirty="0"/>
              <a:t> in </a:t>
            </a:r>
            <a:r>
              <a:rPr lang="nb-NO" altLang="en-US" dirty="0" err="1"/>
              <a:t>the</a:t>
            </a:r>
            <a:r>
              <a:rPr lang="nb-NO" altLang="en-US" dirty="0"/>
              <a:t> input grid </a:t>
            </a:r>
            <a:r>
              <a:rPr lang="nb-NO" altLang="en-US" dirty="0" err="1"/>
              <a:t>themes</a:t>
            </a:r>
            <a:r>
              <a:rPr lang="nb-NO" altLang="en-US" dirty="0"/>
              <a:t> </a:t>
            </a:r>
            <a:r>
              <a:rPr lang="nb-NO" altLang="en-US" dirty="0" err="1"/>
              <a:t>onto</a:t>
            </a:r>
            <a:r>
              <a:rPr lang="nb-NO" altLang="en-US" dirty="0"/>
              <a:t> a </a:t>
            </a:r>
            <a:r>
              <a:rPr lang="nb-NO" altLang="en-US" dirty="0" err="1"/>
              <a:t>common</a:t>
            </a:r>
            <a:r>
              <a:rPr lang="nb-NO" altLang="en-US" dirty="0"/>
              <a:t>, </a:t>
            </a:r>
            <a:r>
              <a:rPr lang="nb-NO" altLang="en-US" dirty="0" err="1"/>
              <a:t>nummeric</a:t>
            </a:r>
            <a:r>
              <a:rPr lang="nb-NO" altLang="en-US" dirty="0"/>
              <a:t> and </a:t>
            </a:r>
            <a:r>
              <a:rPr lang="nb-NO" altLang="en-US" dirty="0" err="1"/>
              <a:t>unifying</a:t>
            </a:r>
            <a:r>
              <a:rPr lang="nb-NO" altLang="en-US" dirty="0"/>
              <a:t> </a:t>
            </a:r>
            <a:r>
              <a:rPr lang="nb-NO" altLang="en-US" dirty="0" err="1"/>
              <a:t>scale</a:t>
            </a:r>
            <a:r>
              <a:rPr lang="nb-NO" altLang="en-US" dirty="0"/>
              <a:t> </a:t>
            </a:r>
            <a:r>
              <a:rPr lang="nb-NO" altLang="en-US" dirty="0">
                <a:sym typeface="Wingdings" pitchFamily="2" charset="2"/>
              </a:rPr>
              <a:t> </a:t>
            </a:r>
            <a:r>
              <a:rPr lang="nb-NO" altLang="en-US" dirty="0" err="1">
                <a:sym typeface="Wingdings" pitchFamily="2" charset="2"/>
              </a:rPr>
              <a:t>arithmetic</a:t>
            </a:r>
            <a:r>
              <a:rPr lang="nb-NO" altLang="en-US" dirty="0">
                <a:sym typeface="Wingdings" pitchFamily="2" charset="2"/>
              </a:rPr>
              <a:t> </a:t>
            </a:r>
            <a:r>
              <a:rPr lang="nb-NO" altLang="en-US" dirty="0" err="1">
                <a:sym typeface="Wingdings" pitchFamily="2" charset="2"/>
              </a:rPr>
              <a:t>operations</a:t>
            </a:r>
            <a:r>
              <a:rPr lang="nb-NO" altLang="en-US" dirty="0">
                <a:sym typeface="Wingdings" pitchFamily="2" charset="2"/>
              </a:rPr>
              <a:t> </a:t>
            </a:r>
            <a:r>
              <a:rPr lang="nb-NO" altLang="en-US" dirty="0" err="1">
                <a:sym typeface="Wingdings" pitchFamily="2" charset="2"/>
              </a:rPr>
              <a:t>possible</a:t>
            </a:r>
            <a:endParaRPr lang="nb-NO" altLang="en-US" dirty="0">
              <a:sym typeface="Wingdings" pitchFamily="2" charset="2"/>
            </a:endParaRPr>
          </a:p>
          <a:p>
            <a:endParaRPr lang="nb-NO" altLang="en-US" b="1" dirty="0"/>
          </a:p>
          <a:p>
            <a:r>
              <a:rPr lang="nb-NO" altLang="en-US" b="0" dirty="0"/>
              <a:t>GITTA:</a:t>
            </a:r>
          </a:p>
          <a:p>
            <a:r>
              <a:rPr lang="de-DE" altLang="en-US" b="1" dirty="0"/>
              <a:t>Schaffung eines gemeinsamen Bezugs – Datenintegration</a:t>
            </a:r>
            <a:r>
              <a:rPr lang="de-DE" altLang="en-US" dirty="0"/>
              <a:t>: Die Datenintegration schafft Vergleichbarkeit durch gemeinsame Messskalen, gleiche Datentypen (Raster/Vektor) sowie gleiche Auflösungen und gleiche Referenzsysteme.</a:t>
            </a:r>
          </a:p>
          <a:p>
            <a:endParaRPr lang="de-DE" altLang="en-US" dirty="0"/>
          </a:p>
          <a:p>
            <a:r>
              <a:rPr lang="de-DE" altLang="en-US" b="1" dirty="0"/>
              <a:t>Standardisierung</a:t>
            </a:r>
            <a:r>
              <a:rPr lang="de-DE" altLang="en-US" dirty="0"/>
              <a:t>: Nun müssen die unterschiedlichen Messskalen der Eingangsdatensätze aufeinander abgestimmt werden. Es ist wenig sinnvoll, die prozentuale Hangneigung direkt mit einer Bevölkerungsdichte zu verrechnen. Deshalb weist man den Eingangsdaten völlig verschiedene Einheiten einer standardisierten numerischen Indexskala zu (beispielsweise 0–1, 0–100, 0–255). Daraus folgt, dass die Werte der resultierenden Eignungsebenen keine Einheiten mehr tragen, sondern lediglich einen numerischen Eignungsindex. Die Zuordnung der Eingangswerte auf die Indexskala kann auf verschiedene Weise erfolgen, am einfachsten ist eine lineare Zuordnung. Bei der gewichteten Verschneidung bezeichnet die </a:t>
            </a:r>
            <a:r>
              <a:rPr lang="de-DE" altLang="en-US" dirty="0">
                <a:hlinkClick r:id="rId3"/>
              </a:rPr>
              <a:t>Standardisierung</a:t>
            </a:r>
            <a:r>
              <a:rPr lang="de-DE" altLang="en-US" dirty="0"/>
              <a:t> die Übersetzung der heterogenen Eingangsdaten in eine für alle Ebenen einheitliche Skala.</a:t>
            </a:r>
            <a:endParaRPr lang="de-DE" altLang="en-US" sz="1100" dirty="0"/>
          </a:p>
          <a:p>
            <a:endParaRPr lang="de-DE" altLang="en-US" dirty="0"/>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3C217723-B4E7-480E-A6AC-28F114B1B59B}" type="slidenum">
              <a:rPr lang="nb-NO" altLang="en-US" sz="1300" smtClean="0">
                <a:latin typeface="Arial" charset="0"/>
              </a:rPr>
              <a:pPr/>
              <a:t>16</a:t>
            </a:fld>
            <a:endParaRPr lang="nb-NO" altLang="en-US" sz="130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en-US" b="1"/>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754EBD2F-0B05-4ABA-9715-8C1BEE8C4C71}" type="slidenum">
              <a:rPr lang="nb-NO" altLang="en-US" sz="1300" smtClean="0">
                <a:latin typeface="Arial" charset="0"/>
              </a:rPr>
              <a:pPr/>
              <a:t>17</a:t>
            </a:fld>
            <a:endParaRPr lang="nb-NO" altLang="en-US" sz="130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en-US" b="1"/>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754EBD2F-0B05-4ABA-9715-8C1BEE8C4C71}" type="slidenum">
              <a:rPr lang="nb-NO" altLang="en-US" sz="1300" smtClean="0">
                <a:latin typeface="Arial" charset="0"/>
              </a:rPr>
              <a:pPr/>
              <a:t>18</a:t>
            </a:fld>
            <a:endParaRPr lang="nb-NO" altLang="en-US" sz="1300">
              <a:latin typeface="Arial" charset="0"/>
            </a:endParaRPr>
          </a:p>
        </p:txBody>
      </p:sp>
    </p:spTree>
    <p:extLst>
      <p:ext uri="{BB962C8B-B14F-4D97-AF65-F5344CB8AC3E}">
        <p14:creationId xmlns:p14="http://schemas.microsoft.com/office/powerpoint/2010/main" val="1803160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b="1" dirty="0" err="1"/>
              <a:t>Allocation</a:t>
            </a:r>
            <a:r>
              <a:rPr lang="de-DE" altLang="en-US" b="1" dirty="0"/>
              <a:t> </a:t>
            </a:r>
            <a:r>
              <a:rPr lang="de-DE" altLang="en-US" b="1" dirty="0" err="1"/>
              <a:t>of</a:t>
            </a:r>
            <a:r>
              <a:rPr lang="de-DE" altLang="en-US" b="1" dirty="0"/>
              <a:t> different </a:t>
            </a:r>
            <a:r>
              <a:rPr lang="de-DE" altLang="en-US" b="1" dirty="0" err="1"/>
              <a:t>criteria</a:t>
            </a:r>
            <a:r>
              <a:rPr lang="de-DE" altLang="en-US" b="1" dirty="0"/>
              <a:t> </a:t>
            </a:r>
            <a:r>
              <a:rPr lang="de-DE" altLang="en-US" b="1" dirty="0" err="1"/>
              <a:t>to</a:t>
            </a:r>
            <a:r>
              <a:rPr lang="de-DE" altLang="en-US" b="1" dirty="0"/>
              <a:t> </a:t>
            </a:r>
            <a:r>
              <a:rPr lang="de-DE" altLang="en-US" b="1" dirty="0" err="1"/>
              <a:t>get</a:t>
            </a:r>
            <a:r>
              <a:rPr lang="de-DE" altLang="en-US" b="1" dirty="0"/>
              <a:t> </a:t>
            </a:r>
            <a:r>
              <a:rPr lang="de-DE" altLang="en-US" b="1" dirty="0" err="1"/>
              <a:t>the</a:t>
            </a:r>
            <a:r>
              <a:rPr lang="de-DE" altLang="en-US" b="1" dirty="0"/>
              <a:t> </a:t>
            </a:r>
            <a:r>
              <a:rPr lang="de-DE" altLang="en-US" b="1" dirty="0" err="1"/>
              <a:t>suitability</a:t>
            </a:r>
            <a:endParaRPr lang="de-DE" altLang="en-US" b="1" dirty="0"/>
          </a:p>
          <a:p>
            <a:endParaRPr lang="de-DE" altLang="en-US" b="1" dirty="0"/>
          </a:p>
          <a:p>
            <a:r>
              <a:rPr lang="de-DE" altLang="en-US" b="1" dirty="0"/>
              <a:t>GITTA:</a:t>
            </a:r>
          </a:p>
          <a:p>
            <a:r>
              <a:rPr lang="de-DE" altLang="en-US" b="1" dirty="0"/>
              <a:t>Verschneidung</a:t>
            </a:r>
            <a:r>
              <a:rPr lang="de-DE" altLang="en-US" dirty="0"/>
              <a:t>: Identifikation der geeignetsten Räume: Nun werden die verschiedenen Kriterien miteinander verrechnet, um die gesuchten Standorte oder Räume zu ermitteln. Dazu gibt es mehrere mögliche Vorgehensweisen:</a:t>
            </a:r>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80E7ECD9-6B2F-48B1-8205-DFA0B252F990}" type="slidenum">
              <a:rPr lang="nb-NO" altLang="en-US" sz="1300" smtClean="0">
                <a:latin typeface="Arial" charset="0"/>
              </a:rPr>
              <a:pPr/>
              <a:t>19</a:t>
            </a:fld>
            <a:endParaRPr lang="nb-NO" altLang="en-US" sz="130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dirty="0"/>
          </a:p>
          <a:p>
            <a:r>
              <a:rPr lang="de-DE" altLang="en-US" dirty="0"/>
              <a:t>GITTA:</a:t>
            </a:r>
          </a:p>
          <a:p>
            <a:r>
              <a:rPr lang="de-DE" altLang="en-US" dirty="0"/>
              <a:t>Die Boolesche Verschneidung von binären Themenebenen bietet einen einfachen und schnellen Ansatz zur Eignungsanalyse mit GIS. Für viele Anwendungen stellt die Einteilung der Realität in zwei Kategorien („wahr“ oder „falsch“) allerdings eine ungenügende Abbildung der Realität dar.</a:t>
            </a:r>
            <a:br>
              <a:rPr lang="de-DE" altLang="en-US" dirty="0"/>
            </a:br>
            <a:r>
              <a:rPr lang="de-DE" altLang="en-US" dirty="0"/>
              <a:t>Zunächst sind bei der Booleschen Verschneidung alle Einflussfaktoren per Definition gleich wichtig. Wir wissen aber, dass meisten nicht alle Kriterien die gleiche Bedeutung für eine Entscheidung aufweisen. Wer ein neues Auto kauft, mag Farbe und Marke des Fahrzeugs weit höher gewichten als etwa seinen Benzinverbrauch oder seine Pannenanfälligkeit. Dieses allgemeine Prinzip der Gewichtung von Einflussfaktoren wird auch bei der Eignungsanalyse mit GIS verwendet. Der entsprechende Ansatz heißt </a:t>
            </a:r>
            <a:r>
              <a:rPr lang="de-DE" altLang="en-US" dirty="0">
                <a:hlinkClick r:id="rId3"/>
              </a:rPr>
              <a:t>gewichtete Verschneidung</a:t>
            </a:r>
            <a:endParaRPr lang="de-DE" altLang="en-US" dirty="0"/>
          </a:p>
          <a:p>
            <a:endParaRPr lang="de-DE" altLang="en-US" dirty="0"/>
          </a:p>
          <a:p>
            <a:pPr marL="0" lvl="1"/>
            <a:r>
              <a:rPr lang="de-DE" altLang="en-US" b="1" dirty="0"/>
              <a:t>Logische (Boolesche) Verschneidung</a:t>
            </a:r>
            <a:r>
              <a:rPr lang="de-DE" altLang="en-US" dirty="0"/>
              <a:t>: In jeder Datenschicht finden sich nur binäre wahr/falsch-Informationen (</a:t>
            </a:r>
            <a:r>
              <a:rPr lang="de-DE" altLang="en-US" dirty="0" err="1"/>
              <a:t>true</a:t>
            </a:r>
            <a:r>
              <a:rPr lang="de-DE" altLang="en-US" dirty="0"/>
              <a:t>/</a:t>
            </a:r>
            <a:r>
              <a:rPr lang="de-DE" altLang="en-US" dirty="0" err="1"/>
              <a:t>false</a:t>
            </a:r>
            <a:r>
              <a:rPr lang="de-DE" altLang="en-US" dirty="0"/>
              <a:t>, Wald/Nichtwald), aus deren logischer Verschneidung die gesuchten Standorte und Räume ermittelt werden. Der Booleschen Verschneidung ist die Unit „Boolesche Verschneidung“ gewidmet.</a:t>
            </a:r>
          </a:p>
          <a:p>
            <a:endParaRPr lang="de-DE" altLang="en-US" dirty="0"/>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00515A07-2CC1-47CD-B1D9-1E7DC6F52EC7}" type="slidenum">
              <a:rPr lang="nb-NO" altLang="en-US" sz="1300" smtClean="0">
                <a:latin typeface="Arial" charset="0"/>
              </a:rPr>
              <a:pPr/>
              <a:t>20</a:t>
            </a:fld>
            <a:endParaRPr lang="nb-NO" altLang="en-US" sz="130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Later also:</a:t>
            </a:r>
          </a:p>
          <a:p>
            <a:r>
              <a:rPr lang="en-GB" dirty="0"/>
              <a:t>How to implement this in practice –</a:t>
            </a:r>
            <a:r>
              <a:rPr lang="en-GB" baseline="0" dirty="0"/>
              <a:t> spatial databases, cartographic modelling</a:t>
            </a:r>
          </a:p>
          <a:p>
            <a:endParaRPr lang="en-GB" dirty="0"/>
          </a:p>
        </p:txBody>
      </p:sp>
      <p:sp>
        <p:nvSpPr>
          <p:cNvPr id="4" name="Slide Number Placeholder 3"/>
          <p:cNvSpPr>
            <a:spLocks noGrp="1"/>
          </p:cNvSpPr>
          <p:nvPr>
            <p:ph type="sldNum" sz="quarter" idx="10"/>
          </p:nvPr>
        </p:nvSpPr>
        <p:spPr/>
        <p:txBody>
          <a:bodyPr/>
          <a:lstStyle/>
          <a:p>
            <a:pPr>
              <a:defRPr/>
            </a:pPr>
            <a:fld id="{B46F87C9-55D5-4F0F-A2B9-E9766C1FB9D3}" type="slidenum">
              <a:rPr lang="nb-NO" smtClean="0"/>
              <a:pPr>
                <a:defRPr/>
              </a:pPr>
              <a:t>2</a:t>
            </a:fld>
            <a:endParaRPr lang="nb-NO"/>
          </a:p>
        </p:txBody>
      </p:sp>
    </p:spTree>
    <p:extLst>
      <p:ext uri="{BB962C8B-B14F-4D97-AF65-F5344CB8AC3E}">
        <p14:creationId xmlns:p14="http://schemas.microsoft.com/office/powerpoint/2010/main" val="40174584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dirty="0" err="1"/>
              <a:t>Forest</a:t>
            </a:r>
            <a:r>
              <a:rPr lang="de-DE" altLang="en-US" dirty="0"/>
              <a:t>-non </a:t>
            </a:r>
            <a:r>
              <a:rPr lang="de-DE" altLang="en-US" dirty="0" err="1"/>
              <a:t>forest</a:t>
            </a:r>
            <a:r>
              <a:rPr lang="de-DE" altLang="en-US" dirty="0"/>
              <a:t>: </a:t>
            </a:r>
            <a:r>
              <a:rPr lang="de-DE" altLang="en-US" dirty="0" err="1"/>
              <a:t>absolutely</a:t>
            </a:r>
            <a:r>
              <a:rPr lang="de-DE" altLang="en-US" dirty="0"/>
              <a:t> </a:t>
            </a:r>
            <a:r>
              <a:rPr lang="de-DE" altLang="en-US" dirty="0" err="1"/>
              <a:t>unrealistic</a:t>
            </a:r>
            <a:r>
              <a:rPr lang="de-DE" altLang="en-US" baseline="0" dirty="0"/>
              <a:t> </a:t>
            </a:r>
          </a:p>
          <a:p>
            <a:r>
              <a:rPr lang="de-DE" altLang="en-US" baseline="0" dirty="0"/>
              <a:t>-&gt; </a:t>
            </a:r>
            <a:r>
              <a:rPr lang="de-DE" altLang="en-US" baseline="0" dirty="0" err="1"/>
              <a:t>interval</a:t>
            </a:r>
            <a:r>
              <a:rPr lang="de-DE" altLang="en-US" baseline="0" dirty="0"/>
              <a:t> </a:t>
            </a:r>
            <a:r>
              <a:rPr lang="de-DE" altLang="en-US" baseline="0" dirty="0" err="1"/>
              <a:t>data</a:t>
            </a:r>
            <a:r>
              <a:rPr lang="de-DE" altLang="en-US" baseline="0" dirty="0"/>
              <a:t>!</a:t>
            </a:r>
            <a:endParaRPr lang="de-DE" altLang="en-US" dirty="0"/>
          </a:p>
          <a:p>
            <a:endParaRPr lang="de-DE" altLang="en-US" dirty="0"/>
          </a:p>
          <a:p>
            <a:r>
              <a:rPr lang="de-DE" altLang="en-US" dirty="0"/>
              <a:t>GITTA:</a:t>
            </a:r>
          </a:p>
          <a:p>
            <a:pPr marL="0" lvl="1"/>
            <a:r>
              <a:rPr lang="de-DE" altLang="en-US" b="1" dirty="0"/>
              <a:t>Gewichtete Verschneidung</a:t>
            </a:r>
            <a:r>
              <a:rPr lang="de-DE" altLang="en-US" dirty="0"/>
              <a:t>: Fast nie wird die simple Unterscheidung in wahr und falsch der komplexen Realität gerecht. Eine wesentliche Verbesserung der Resultate kann erreicht werden, wenn die einzelnen Datenschichten mit Gewichten versehen werden. </a:t>
            </a:r>
          </a:p>
          <a:p>
            <a:endParaRPr lang="de-DE" altLang="en-US" dirty="0"/>
          </a:p>
          <a:p>
            <a:r>
              <a:rPr lang="de-DE" altLang="en-US" dirty="0"/>
              <a:t>In vielen Raumanalysen sind bestimmte Kriterien bezogen auf die Zielsetzung um ein Mehrfaches wichtiger als andere. Oft ist es gerade ein Anspruch an eine Standortsuche, mehrere geeignete Kandidaten darauf hin zu vergleichen, ob und wie stark sie einer Reihe von unterschiedlich wichtigen Kriterien entsprechen. Durch das </a:t>
            </a:r>
            <a:r>
              <a:rPr lang="de-DE" altLang="en-US" dirty="0" err="1"/>
              <a:t>Ebenenprinzip</a:t>
            </a:r>
            <a:r>
              <a:rPr lang="de-DE" altLang="en-US" dirty="0"/>
              <a:t> der GI-Systeme lässt sich die Verschneidung sehr einfach um die Idee unterschiedlich wichtiger Kriterien erweitern: Jeder Themenebene wird entsprechend ihrer relativen Bedeutung gegenüber den anderen ein numerischer Gewichtsfaktor zugeordnet. Anschließend werden die derart gewichteten Informationsebenen verschnitten wie bisher. Wie die Boolesche Verschneidung ist auch die gewichtete Verschneidung grundsätzlich sowohl im Raster- als auch im Vektormodell möglich.</a:t>
            </a:r>
          </a:p>
          <a:p>
            <a:endParaRPr lang="de-DE" altLang="en-US" dirty="0"/>
          </a:p>
          <a:p>
            <a:r>
              <a:rPr lang="de-DE" altLang="en-US" dirty="0"/>
              <a:t>Es gilt zu beachten, dass die Wertebereiche der Eingangs-Informationsebenen normalisiert sein müssen (z. B. von 0 bis 1). In der entstehenden Eignungsebene werden die geeigneten Räume oder Standorte durch besonders hohe Werte identifizierbar.</a:t>
            </a:r>
          </a:p>
          <a:p>
            <a:endParaRPr lang="de-DE" altLang="en-US" dirty="0"/>
          </a:p>
          <a:p>
            <a:r>
              <a:rPr lang="de-DE" altLang="en-US" dirty="0"/>
              <a:t>Der wohl einfachste Ansatz für eine gewichtete Verschneidung bildet die gewichtete lineare Summation im Rastermodell. Die folgenden Punkte zeigen das Standardvorgehen bei der Anwendung dieses Algorithmus:</a:t>
            </a:r>
          </a:p>
          <a:p>
            <a:endParaRPr lang="de-DE" altLang="en-US" dirty="0"/>
          </a:p>
          <a:p>
            <a:endParaRPr lang="de-DE" altLang="en-US" dirty="0"/>
          </a:p>
          <a:p>
            <a:r>
              <a:rPr lang="de-DE" altLang="en-US" sz="1100" b="1" dirty="0"/>
              <a:t>Verteilung der Gewichte</a:t>
            </a:r>
            <a:r>
              <a:rPr lang="de-DE" altLang="en-US" sz="1100" dirty="0"/>
              <a:t>: Weiter erhält jede Informationsebene einen Multiplikator, ein </a:t>
            </a:r>
            <a:r>
              <a:rPr lang="de-DE" altLang="en-US" dirty="0"/>
              <a:t>Gewicht. Die Gewichte widerspiegeln die relative Bedeutung der Informationsebenen zueinander. Die wichtigste Ebene erhält das größte Gewicht. Die richtige Wahl der Gewichte wird in „Bestimmung der Gewichte“ behandelt.</a:t>
            </a:r>
          </a:p>
          <a:p>
            <a:endParaRPr lang="de-DE" altLang="en-US" dirty="0"/>
          </a:p>
          <a:p>
            <a:endParaRPr lang="de-DE" altLang="en-US" dirty="0"/>
          </a:p>
          <a:p>
            <a:r>
              <a:rPr lang="de-DE" altLang="en-US" b="1" dirty="0"/>
              <a:t>Anwendung des Algorithmus</a:t>
            </a:r>
            <a:r>
              <a:rPr lang="de-DE" altLang="en-US" dirty="0"/>
              <a:t>: Beim Algorithmus der gewichteten linearen Summation werden alle Rasterzellen einer Informationsebene mit ihrem Gewicht multipliziert und die Ebenen anschließend addiert. In der resultierenden Eignungsebene weisen die geeigneten Rasterzellen hohe, die ungeeigneten hingegen tiefe Werte auf.</a:t>
            </a:r>
          </a:p>
          <a:p>
            <a:endParaRPr lang="de-DE" altLang="en-US" dirty="0"/>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61944DCA-3C5E-48D7-B012-BFDE7AE754D7}" type="slidenum">
              <a:rPr lang="nb-NO" altLang="en-US" sz="1300" smtClean="0">
                <a:latin typeface="Arial" charset="0"/>
              </a:rPr>
              <a:pPr/>
              <a:t>21</a:t>
            </a:fld>
            <a:endParaRPr lang="nb-NO" altLang="en-US" sz="130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dirty="0" err="1"/>
              <a:t>Weighed</a:t>
            </a:r>
            <a:r>
              <a:rPr lang="de-DE" altLang="en-US" dirty="0"/>
              <a:t> </a:t>
            </a:r>
            <a:r>
              <a:rPr lang="de-DE" altLang="en-US" dirty="0" err="1"/>
              <a:t>overlay</a:t>
            </a:r>
            <a:endParaRPr lang="de-DE" altLang="en-US" dirty="0"/>
          </a:p>
          <a:p>
            <a:endParaRPr lang="de-DE" altLang="en-US" dirty="0"/>
          </a:p>
          <a:p>
            <a:r>
              <a:rPr lang="nb-NO" altLang="en-US" dirty="0"/>
              <a:t>- Output grid must be </a:t>
            </a:r>
            <a:r>
              <a:rPr lang="nb-NO" altLang="en-US" dirty="0" err="1"/>
              <a:t>discrete</a:t>
            </a:r>
            <a:endParaRPr lang="en-GB" altLang="en-US" dirty="0"/>
          </a:p>
          <a:p>
            <a:endParaRPr lang="de-DE" altLang="en-US" dirty="0"/>
          </a:p>
          <a:p>
            <a:endParaRPr lang="de-DE" altLang="en-US" dirty="0"/>
          </a:p>
          <a:p>
            <a:endParaRPr lang="de-DE" altLang="en-US" dirty="0"/>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44FE1D95-92BA-427E-AF73-B4B3AB984058}" type="slidenum">
              <a:rPr lang="nb-NO" altLang="en-US" sz="1300" smtClean="0">
                <a:latin typeface="Arial" charset="0"/>
              </a:rPr>
              <a:pPr/>
              <a:t>22</a:t>
            </a:fld>
            <a:endParaRPr lang="nb-NO" altLang="en-US" sz="130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dirty="0"/>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18F2855E-5B15-4004-90E1-9D8425A19831}" type="slidenum">
              <a:rPr lang="nb-NO" altLang="en-US" sz="1300" smtClean="0">
                <a:latin typeface="Arial" charset="0"/>
              </a:rPr>
              <a:pPr/>
              <a:t>23</a:t>
            </a:fld>
            <a:endParaRPr lang="nb-NO" altLang="en-US" sz="130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dirty="0"/>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18F2855E-5B15-4004-90E1-9D8425A19831}" type="slidenum">
              <a:rPr lang="nb-NO" altLang="en-US" sz="1300" smtClean="0">
                <a:latin typeface="Arial" charset="0"/>
              </a:rPr>
              <a:pPr/>
              <a:t>24</a:t>
            </a:fld>
            <a:endParaRPr lang="nb-NO" altLang="en-US" sz="1300">
              <a:latin typeface="Arial" charset="0"/>
            </a:endParaRPr>
          </a:p>
        </p:txBody>
      </p:sp>
    </p:spTree>
    <p:extLst>
      <p:ext uri="{BB962C8B-B14F-4D97-AF65-F5344CB8AC3E}">
        <p14:creationId xmlns:p14="http://schemas.microsoft.com/office/powerpoint/2010/main" val="3367753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dirty="0"/>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7CFB5A5D-DBF3-4125-AAE7-B0F344AC6358}" type="slidenum">
              <a:rPr lang="nb-NO" altLang="en-US" sz="1300" smtClean="0">
                <a:latin typeface="Arial" charset="0"/>
              </a:rPr>
              <a:pPr/>
              <a:t>25</a:t>
            </a:fld>
            <a:endParaRPr lang="nb-NO" altLang="en-US" sz="130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dirty="0"/>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AA33379F-C4D7-466A-8966-9CB39E54D018}" type="slidenum">
              <a:rPr lang="nb-NO" altLang="en-US" sz="1300" smtClean="0">
                <a:latin typeface="Arial" charset="0"/>
              </a:rPr>
              <a:pPr/>
              <a:t>26</a:t>
            </a:fld>
            <a:endParaRPr lang="nb-NO" altLang="en-US" sz="130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dirty="0"/>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0B46CFD2-8A43-4F1C-82A7-02523627369E}" type="slidenum">
              <a:rPr lang="nb-NO" altLang="en-US" sz="1300" smtClean="0">
                <a:latin typeface="Arial" charset="0"/>
              </a:rPr>
              <a:pPr/>
              <a:t>27</a:t>
            </a:fld>
            <a:endParaRPr lang="nb-NO" altLang="en-US" sz="130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de-DE" altLang="en-US" b="1" dirty="0"/>
              <a:t>GITTA:</a:t>
            </a:r>
          </a:p>
          <a:p>
            <a:pPr marL="0" lvl="1"/>
            <a:r>
              <a:rPr lang="de-DE" altLang="en-US" b="1" dirty="0" err="1"/>
              <a:t>Fuzzy</a:t>
            </a:r>
            <a:r>
              <a:rPr lang="de-DE" altLang="en-US" b="1" dirty="0"/>
              <a:t> </a:t>
            </a:r>
            <a:r>
              <a:rPr lang="de-DE" altLang="en-US" b="1" dirty="0" err="1"/>
              <a:t>Overlay</a:t>
            </a:r>
            <a:r>
              <a:rPr lang="de-DE" altLang="en-US" dirty="0"/>
              <a:t>: Erhebungsfehler der Eingangsdaten und falsch gewählte Kriterien bergen die Gefahr von Evaluierungsfehlern. In einer Multikriterien-Evaluation können geeignete Gebiete verkannt und ungeeignete fälschlicherweise als geeignet klassifiziert werden. Eine Lösung dieses Problems besteht in der Auflösung scharfer Grenzen. Für die räumlichen Daten heißt das, dass Grenzen nicht als scharfe Linien, sondern als Übergangszonen repräsentiert werden. Bei den Attributen lösen unscharfe Wertebereiche die scharfen Klassengrenzen ab. Dieses Konzept beruht auf der Idee der </a:t>
            </a:r>
            <a:r>
              <a:rPr lang="de-DE" altLang="en-US" dirty="0" err="1"/>
              <a:t>Fuzzy</a:t>
            </a:r>
            <a:r>
              <a:rPr lang="de-DE" altLang="en-US" dirty="0"/>
              <a:t> Set </a:t>
            </a:r>
            <a:r>
              <a:rPr lang="de-DE" altLang="en-US" dirty="0" err="1"/>
              <a:t>Theory</a:t>
            </a:r>
            <a:r>
              <a:rPr lang="de-DE" altLang="en-US" dirty="0"/>
              <a:t> („</a:t>
            </a:r>
            <a:r>
              <a:rPr lang="de-DE" altLang="en-US" dirty="0" err="1"/>
              <a:t>fuzzy</a:t>
            </a:r>
            <a:r>
              <a:rPr lang="de-DE" altLang="en-US" dirty="0"/>
              <a:t>“ im Sinne von „unscharf“)..</a:t>
            </a:r>
          </a:p>
          <a:p>
            <a:endParaRPr lang="de-DE" altLang="en-US" dirty="0"/>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473B64CD-D46D-40E6-9C03-ECAB37076634}" type="slidenum">
              <a:rPr lang="nb-NO" altLang="en-US" sz="1300" smtClean="0">
                <a:latin typeface="Arial" charset="0"/>
              </a:rPr>
              <a:pPr/>
              <a:t>28</a:t>
            </a:fld>
            <a:endParaRPr lang="nb-NO" altLang="en-US" sz="130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dirty="0"/>
          </a:p>
        </p:txBody>
      </p:sp>
      <p:sp>
        <p:nvSpPr>
          <p:cNvPr id="120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CF851BA5-899D-442C-B601-36049CBB54B0}" type="slidenum">
              <a:rPr lang="nb-NO" altLang="en-US" sz="1300" smtClean="0">
                <a:latin typeface="Arial" charset="0"/>
              </a:rPr>
              <a:pPr/>
              <a:t>29</a:t>
            </a:fld>
            <a:endParaRPr lang="nb-NO" altLang="en-US" sz="130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61F7851E-54AD-42D2-99E4-82C79DD54185}" type="slidenum">
              <a:rPr lang="nb-NO" altLang="en-US" sz="1300" smtClean="0">
                <a:latin typeface="Arial" charset="0"/>
              </a:rPr>
              <a:pPr/>
              <a:t>30</a:t>
            </a:fld>
            <a:endParaRPr lang="nb-NO" altLang="en-US" sz="130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MCA for responding to specific questions</a:t>
            </a:r>
          </a:p>
          <a:p>
            <a:endParaRPr lang="en-US" altLang="en-US"/>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54BA516D-48E5-4CB7-BEAB-57E58015ABB0}" type="slidenum">
              <a:rPr lang="nb-NO" altLang="en-US" sz="1300" smtClean="0">
                <a:latin typeface="Arial" charset="0"/>
              </a:rPr>
              <a:pPr/>
              <a:t>3</a:t>
            </a:fld>
            <a:endParaRPr lang="nb-NO" altLang="en-US" sz="130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dirty="0" err="1"/>
              <a:t>Quality</a:t>
            </a:r>
            <a:r>
              <a:rPr lang="nb-NO" altLang="en-US" b="1" dirty="0"/>
              <a:t> Control</a:t>
            </a:r>
          </a:p>
          <a:p>
            <a:endParaRPr lang="nb-NO" altLang="en-US" b="1" dirty="0"/>
          </a:p>
          <a:p>
            <a:r>
              <a:rPr lang="nb-NO" altLang="en-US" b="1" dirty="0"/>
              <a:t>GITTA</a:t>
            </a:r>
          </a:p>
          <a:p>
            <a:r>
              <a:rPr lang="de-DE" altLang="en-US" b="1" dirty="0"/>
              <a:t>Verifikation/Evaluation</a:t>
            </a:r>
            <a:r>
              <a:rPr lang="de-DE" altLang="en-US" dirty="0"/>
              <a:t>: Im letzten Schritt sollten die Resultate mit einer Referenz verglichen werden. Dies ist dann möglich, wenn im Feld erhobene Referenzdaten beigezogen werden können („</a:t>
            </a:r>
            <a:r>
              <a:rPr lang="de-DE" altLang="en-US" dirty="0" err="1"/>
              <a:t>ground</a:t>
            </a:r>
            <a:r>
              <a:rPr lang="de-DE" altLang="en-US" dirty="0"/>
              <a:t> </a:t>
            </a:r>
            <a:r>
              <a:rPr lang="de-DE" altLang="en-US" dirty="0" err="1"/>
              <a:t>truth</a:t>
            </a:r>
            <a:r>
              <a:rPr lang="de-DE" altLang="en-US" dirty="0"/>
              <a:t>“). Der letzte Schritt wird oft vernachlässigt. Aber beachten Sie: Eine Eignungskarte ohne Abschätzung ihrer Güte und Verlässlichkeit ist oft das Papier nicht wert, auf das sie gedruckt wurde!</a:t>
            </a: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C02C814F-BC08-4B2A-A759-4D062FB5A6C4}" type="slidenum">
              <a:rPr lang="nb-NO" altLang="en-US" sz="1300" smtClean="0">
                <a:latin typeface="Arial" charset="0"/>
              </a:rPr>
              <a:pPr/>
              <a:t>31</a:t>
            </a:fld>
            <a:endParaRPr lang="nb-NO" altLang="en-US" sz="130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dirty="0" err="1"/>
              <a:t>Quality</a:t>
            </a:r>
            <a:r>
              <a:rPr lang="nb-NO" altLang="en-US" b="1" dirty="0"/>
              <a:t> Control</a:t>
            </a:r>
          </a:p>
          <a:p>
            <a:endParaRPr lang="nb-NO" altLang="en-US" b="1" dirty="0"/>
          </a:p>
          <a:p>
            <a:r>
              <a:rPr lang="nb-NO" altLang="en-US" b="1" dirty="0"/>
              <a:t>GITTA</a:t>
            </a:r>
          </a:p>
          <a:p>
            <a:r>
              <a:rPr lang="de-DE" altLang="en-US" b="1" dirty="0"/>
              <a:t>Verifikation/Evaluation</a:t>
            </a:r>
            <a:r>
              <a:rPr lang="de-DE" altLang="en-US" dirty="0"/>
              <a:t>: Im letzten Schritt sollten die Resultate mit einer Referenz verglichen werden. Dies ist dann möglich, wenn im Feld erhobene Referenzdaten beigezogen werden können („</a:t>
            </a:r>
            <a:r>
              <a:rPr lang="de-DE" altLang="en-US" dirty="0" err="1"/>
              <a:t>ground</a:t>
            </a:r>
            <a:r>
              <a:rPr lang="de-DE" altLang="en-US" dirty="0"/>
              <a:t> </a:t>
            </a:r>
            <a:r>
              <a:rPr lang="de-DE" altLang="en-US" dirty="0" err="1"/>
              <a:t>truth</a:t>
            </a:r>
            <a:r>
              <a:rPr lang="de-DE" altLang="en-US" dirty="0"/>
              <a:t>“). Der letzte Schritt wird oft vernachlässigt. Aber beachten Sie: Eine Eignungskarte ohne Abschätzung ihrer Güte und Verlässlichkeit ist oft das Papier nicht wert, auf das sie gedruckt wurde!</a:t>
            </a:r>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DCD5DAD4-1F43-4BFA-871C-649F5D0137F3}" type="slidenum">
              <a:rPr lang="nb-NO" altLang="en-US" sz="1300" smtClean="0">
                <a:latin typeface="Arial" charset="0"/>
              </a:rPr>
              <a:pPr/>
              <a:t>32</a:t>
            </a:fld>
            <a:endParaRPr lang="nb-NO" altLang="en-US" sz="130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dirty="0" err="1"/>
              <a:t>Quality</a:t>
            </a:r>
            <a:r>
              <a:rPr lang="nb-NO" altLang="en-US" b="1" dirty="0"/>
              <a:t> Control</a:t>
            </a:r>
          </a:p>
          <a:p>
            <a:endParaRPr lang="nb-NO" altLang="en-US" b="1" dirty="0"/>
          </a:p>
          <a:p>
            <a:r>
              <a:rPr lang="nb-NO" altLang="en-US" b="1" dirty="0"/>
              <a:t>GITTA</a:t>
            </a:r>
          </a:p>
          <a:p>
            <a:r>
              <a:rPr lang="de-DE" altLang="en-US" b="1" dirty="0"/>
              <a:t>Verifikation/Evaluation</a:t>
            </a:r>
            <a:r>
              <a:rPr lang="de-DE" altLang="en-US" dirty="0"/>
              <a:t>: Im letzten Schritt sollten die Resultate mit einer Referenz verglichen werden. Dies ist dann möglich, wenn im Feld erhobene Referenzdaten beigezogen werden können („</a:t>
            </a:r>
            <a:r>
              <a:rPr lang="de-DE" altLang="en-US" dirty="0" err="1"/>
              <a:t>ground</a:t>
            </a:r>
            <a:r>
              <a:rPr lang="de-DE" altLang="en-US" dirty="0"/>
              <a:t> </a:t>
            </a:r>
            <a:r>
              <a:rPr lang="de-DE" altLang="en-US" dirty="0" err="1"/>
              <a:t>truth</a:t>
            </a:r>
            <a:r>
              <a:rPr lang="de-DE" altLang="en-US" dirty="0"/>
              <a:t>“). Der letzte Schritt wird oft vernachlässigt. Aber beachten Sie: Eine Eignungskarte ohne Abschätzung ihrer Güte und Verlässlichkeit ist oft das Papier nicht wert, auf das sie gedruckt wurde!</a:t>
            </a: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1CF0FFA8-DE10-482A-B260-5884BDC79CB8}" type="slidenum">
              <a:rPr lang="nb-NO" altLang="en-US" sz="1300" smtClean="0">
                <a:latin typeface="Arial" charset="0"/>
              </a:rPr>
              <a:pPr/>
              <a:t>33</a:t>
            </a:fld>
            <a:endParaRPr lang="nb-NO" altLang="en-US" sz="130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dirty="0" err="1"/>
              <a:t>Quality</a:t>
            </a:r>
            <a:r>
              <a:rPr lang="nb-NO" altLang="en-US" b="1" dirty="0"/>
              <a:t> Control</a:t>
            </a:r>
          </a:p>
          <a:p>
            <a:endParaRPr lang="nb-NO" altLang="en-US" b="1" dirty="0"/>
          </a:p>
          <a:p>
            <a:r>
              <a:rPr lang="nb-NO" altLang="en-US" b="1" dirty="0"/>
              <a:t>GITTA</a:t>
            </a:r>
          </a:p>
          <a:p>
            <a:r>
              <a:rPr lang="de-DE" altLang="en-US" b="1" dirty="0"/>
              <a:t>Verifikation/Evaluation</a:t>
            </a:r>
            <a:r>
              <a:rPr lang="de-DE" altLang="en-US" dirty="0"/>
              <a:t>: Im letzten Schritt sollten die Resultate mit einer Referenz verglichen werden. Dies ist dann möglich, wenn im Feld erhobene Referenzdaten beigezogen werden können („</a:t>
            </a:r>
            <a:r>
              <a:rPr lang="de-DE" altLang="en-US" dirty="0" err="1"/>
              <a:t>ground</a:t>
            </a:r>
            <a:r>
              <a:rPr lang="de-DE" altLang="en-US" dirty="0"/>
              <a:t> </a:t>
            </a:r>
            <a:r>
              <a:rPr lang="de-DE" altLang="en-US" dirty="0" err="1"/>
              <a:t>truth</a:t>
            </a:r>
            <a:r>
              <a:rPr lang="de-DE" altLang="en-US" dirty="0"/>
              <a:t>“). Der letzte Schritt wird oft vernachlässigt. Aber beachten Sie: Eine Eignungskarte ohne Abschätzung ihrer Güte und Verlässlichkeit ist oft das Papier nicht wert, auf das sie gedruckt wurde!</a:t>
            </a: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C02C814F-BC08-4B2A-A759-4D062FB5A6C4}" type="slidenum">
              <a:rPr lang="nb-NO" altLang="en-US" sz="1300" smtClean="0">
                <a:latin typeface="Arial" charset="0"/>
              </a:rPr>
              <a:pPr/>
              <a:t>34</a:t>
            </a:fld>
            <a:endParaRPr lang="nb-NO" altLang="en-US" sz="130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a:t>Recommendation </a:t>
            </a:r>
            <a:r>
              <a:rPr lang="nb-NO" altLang="en-US"/>
              <a:t>in Multicriteria analysis may take different forms according to the manner in which a prolem ist stated.</a:t>
            </a:r>
            <a:endParaRPr lang="nb-NO" altLang="en-US" b="1"/>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A51ADBFE-B516-4DB5-AC51-CCBAA2F132C3}" type="slidenum">
              <a:rPr lang="nb-NO" altLang="en-US" sz="1300" smtClean="0">
                <a:latin typeface="Arial" charset="0"/>
              </a:rPr>
              <a:pPr/>
              <a:t>35</a:t>
            </a:fld>
            <a:endParaRPr lang="nb-NO" altLang="en-US" sz="130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65100" indent="-165100">
              <a:buFontTx/>
              <a:buChar char="-"/>
            </a:pPr>
            <a:r>
              <a:rPr lang="nb-NO" altLang="en-US" dirty="0"/>
              <a:t>Challenge</a:t>
            </a:r>
          </a:p>
          <a:p>
            <a:pPr marL="165100" indent="-165100">
              <a:buFontTx/>
              <a:buChar char="-"/>
            </a:pPr>
            <a:endParaRPr lang="nb-NO" altLang="en-US" dirty="0"/>
          </a:p>
          <a:p>
            <a:pPr marL="165100" indent="-165100">
              <a:buFontTx/>
              <a:buChar char="-"/>
            </a:pPr>
            <a:r>
              <a:rPr lang="nb-NO" altLang="en-US" dirty="0" err="1"/>
              <a:t>Subjective</a:t>
            </a:r>
            <a:r>
              <a:rPr lang="nb-NO" altLang="en-US" baseline="0" dirty="0"/>
              <a:t> </a:t>
            </a:r>
          </a:p>
          <a:p>
            <a:pPr marL="165100" indent="-165100">
              <a:buFontTx/>
              <a:buChar char="-"/>
            </a:pPr>
            <a:endParaRPr lang="nb-NO" altLang="en-US" dirty="0"/>
          </a:p>
          <a:p>
            <a:pPr marL="165100" indent="-165100">
              <a:buFontTx/>
              <a:buChar char="-"/>
            </a:pPr>
            <a:r>
              <a:rPr lang="nb-NO" altLang="en-US" b="1" dirty="0" err="1"/>
              <a:t>Improvements</a:t>
            </a:r>
            <a:r>
              <a:rPr lang="nb-NO" altLang="en-US" b="1" dirty="0"/>
              <a:t> -&gt; </a:t>
            </a:r>
            <a:r>
              <a:rPr lang="nb-NO" altLang="en-US" b="1" dirty="0" err="1"/>
              <a:t>Statistics</a:t>
            </a:r>
            <a:r>
              <a:rPr lang="nb-NO" altLang="en-US" b="1" dirty="0"/>
              <a:t> to </a:t>
            </a:r>
            <a:r>
              <a:rPr lang="nb-NO" altLang="en-US" b="1" dirty="0" err="1"/>
              <a:t>determine</a:t>
            </a:r>
            <a:r>
              <a:rPr lang="nb-NO" altLang="en-US" b="1" dirty="0"/>
              <a:t> </a:t>
            </a:r>
            <a:r>
              <a:rPr lang="nb-NO" altLang="en-US" b="1" dirty="0" err="1"/>
              <a:t>weights</a:t>
            </a:r>
            <a:r>
              <a:rPr lang="nb-NO" altLang="en-US" dirty="0"/>
              <a:t> (-&gt; still </a:t>
            </a:r>
            <a:r>
              <a:rPr lang="nb-NO" altLang="en-US" dirty="0" err="1"/>
              <a:t>subjective</a:t>
            </a:r>
            <a:r>
              <a:rPr lang="nb-NO" altLang="en-US" dirty="0"/>
              <a:t>)</a:t>
            </a:r>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3561528C-7358-4A80-BCFD-ECC920852142}" type="slidenum">
              <a:rPr lang="nb-NO" altLang="en-US" sz="1300" smtClean="0">
                <a:latin typeface="Arial" charset="0"/>
              </a:rPr>
              <a:pPr/>
              <a:t>36</a:t>
            </a:fld>
            <a:endParaRPr lang="nb-NO" altLang="en-US" sz="130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65100" indent="-165100">
              <a:buFontTx/>
              <a:buChar char="-"/>
            </a:pPr>
            <a:endParaRPr lang="nb-NO" altLang="en-US" dirty="0"/>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3561528C-7358-4A80-BCFD-ECC920852142}" type="slidenum">
              <a:rPr lang="nb-NO" altLang="en-US" sz="1300" smtClean="0">
                <a:latin typeface="Arial" charset="0"/>
              </a:rPr>
              <a:pPr/>
              <a:t>37</a:t>
            </a:fld>
            <a:endParaRPr lang="nb-NO" altLang="en-US" sz="1300">
              <a:latin typeface="Arial" charset="0"/>
            </a:endParaRPr>
          </a:p>
        </p:txBody>
      </p:sp>
    </p:spTree>
    <p:extLst>
      <p:ext uri="{BB962C8B-B14F-4D97-AF65-F5344CB8AC3E}">
        <p14:creationId xmlns:p14="http://schemas.microsoft.com/office/powerpoint/2010/main" val="2202696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en-US" dirty="0"/>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C551429B-C911-49A2-A1F5-42CD9E748DE5}" type="slidenum">
              <a:rPr lang="nb-NO" altLang="en-US" sz="1300" smtClean="0">
                <a:latin typeface="Arial" charset="0"/>
              </a:rPr>
              <a:pPr/>
              <a:t>38</a:t>
            </a:fld>
            <a:endParaRPr lang="nb-NO" altLang="en-US" sz="130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b="1"/>
              <a:t>Recommendation </a:t>
            </a:r>
            <a:r>
              <a:rPr lang="nb-NO" altLang="en-US"/>
              <a:t>in Multicriteria analysis may take different forms according to the manner in which a prolem ist stated.</a:t>
            </a:r>
            <a:endParaRPr lang="nb-NO" altLang="en-US" b="1"/>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A51ADBFE-B516-4DB5-AC51-CCBAA2F132C3}" type="slidenum">
              <a:rPr lang="nb-NO" altLang="en-US" sz="1300" smtClean="0">
                <a:latin typeface="Arial" charset="0"/>
              </a:rPr>
              <a:pPr/>
              <a:t>39</a:t>
            </a:fld>
            <a:endParaRPr lang="nb-NO" altLang="en-US" sz="1300">
              <a:latin typeface="Arial" charset="0"/>
            </a:endParaRPr>
          </a:p>
        </p:txBody>
      </p:sp>
    </p:spTree>
    <p:extLst>
      <p:ext uri="{BB962C8B-B14F-4D97-AF65-F5344CB8AC3E}">
        <p14:creationId xmlns:p14="http://schemas.microsoft.com/office/powerpoint/2010/main" val="2788394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46F87C9-55D5-4F0F-A2B9-E9766C1FB9D3}" type="slidenum">
              <a:rPr lang="nb-NO" smtClean="0"/>
              <a:pPr>
                <a:defRPr/>
              </a:pPr>
              <a:t>42</a:t>
            </a:fld>
            <a:endParaRPr lang="nb-NO"/>
          </a:p>
        </p:txBody>
      </p:sp>
    </p:spTree>
    <p:extLst>
      <p:ext uri="{BB962C8B-B14F-4D97-AF65-F5344CB8AC3E}">
        <p14:creationId xmlns:p14="http://schemas.microsoft.com/office/powerpoint/2010/main" val="3249327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en-US" dirty="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7EA39A02-D9ED-4E5E-9F1E-CD009B34E951}" type="slidenum">
              <a:rPr lang="nb-NO" altLang="en-US" sz="1300" smtClean="0">
                <a:latin typeface="Arial" charset="0"/>
              </a:rPr>
              <a:pPr/>
              <a:t>4</a:t>
            </a:fld>
            <a:endParaRPr lang="nb-NO" altLang="en-US" sz="1300">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Focus</a:t>
            </a:r>
            <a:r>
              <a:rPr lang="nb-NO" dirty="0"/>
              <a:t> </a:t>
            </a:r>
            <a:r>
              <a:rPr lang="nb-NO" dirty="0" err="1"/>
              <a:t>on</a:t>
            </a:r>
            <a:r>
              <a:rPr lang="nb-NO" dirty="0"/>
              <a:t> Jura Ost</a:t>
            </a:r>
          </a:p>
        </p:txBody>
      </p:sp>
      <p:sp>
        <p:nvSpPr>
          <p:cNvPr id="4" name="Slide Number Placeholder 3"/>
          <p:cNvSpPr>
            <a:spLocks noGrp="1"/>
          </p:cNvSpPr>
          <p:nvPr>
            <p:ph type="sldNum" sz="quarter" idx="10"/>
          </p:nvPr>
        </p:nvSpPr>
        <p:spPr/>
        <p:txBody>
          <a:bodyPr/>
          <a:lstStyle/>
          <a:p>
            <a:pPr>
              <a:defRPr/>
            </a:pPr>
            <a:fld id="{B46F87C9-55D5-4F0F-A2B9-E9766C1FB9D3}" type="slidenum">
              <a:rPr lang="nb-NO" smtClean="0"/>
              <a:pPr>
                <a:defRPr/>
              </a:pPr>
              <a:t>48</a:t>
            </a:fld>
            <a:endParaRPr lang="nb-NO"/>
          </a:p>
        </p:txBody>
      </p:sp>
    </p:spTree>
    <p:extLst>
      <p:ext uri="{BB962C8B-B14F-4D97-AF65-F5344CB8AC3E}">
        <p14:creationId xmlns:p14="http://schemas.microsoft.com/office/powerpoint/2010/main" val="3139571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nb-NO" altLang="en-US" dirty="0" err="1"/>
              <a:t>ArcGIS</a:t>
            </a:r>
            <a:r>
              <a:rPr lang="nb-NO" altLang="en-US" dirty="0"/>
              <a:t>  </a:t>
            </a:r>
            <a:r>
              <a:rPr lang="nb-NO" altLang="en-US" dirty="0" err="1"/>
              <a:t>geodatabases</a:t>
            </a:r>
            <a:r>
              <a:rPr lang="nb-NO" altLang="en-US" dirty="0"/>
              <a:t> and </a:t>
            </a:r>
            <a:r>
              <a:rPr lang="nb-NO" altLang="en-US" dirty="0" err="1"/>
              <a:t>model</a:t>
            </a:r>
            <a:r>
              <a:rPr lang="nb-NO" altLang="en-US" dirty="0"/>
              <a:t> </a:t>
            </a:r>
            <a:r>
              <a:rPr lang="nb-NO" altLang="en-US" dirty="0" err="1"/>
              <a:t>builder</a:t>
            </a:r>
            <a:r>
              <a:rPr lang="nb-NO" altLang="en-US" dirty="0"/>
              <a:t>: </a:t>
            </a:r>
            <a:r>
              <a:rPr lang="nb-NO" altLang="en-US" b="1" dirty="0"/>
              <a:t>make </a:t>
            </a:r>
            <a:r>
              <a:rPr lang="nb-NO" altLang="en-US" b="1" dirty="0" err="1"/>
              <a:t>cartrographic</a:t>
            </a:r>
            <a:r>
              <a:rPr lang="nb-NO" altLang="en-US" b="1" dirty="0"/>
              <a:t> databases and </a:t>
            </a:r>
            <a:r>
              <a:rPr lang="nb-NO" altLang="en-US" b="1" dirty="0" err="1"/>
              <a:t>models</a:t>
            </a:r>
            <a:r>
              <a:rPr lang="nb-NO" altLang="en-US" b="1" dirty="0"/>
              <a:t> </a:t>
            </a:r>
            <a:r>
              <a:rPr lang="nb-NO" altLang="en-US" b="1" dirty="0" err="1"/>
              <a:t>without</a:t>
            </a:r>
            <a:r>
              <a:rPr lang="nb-NO" altLang="en-US" b="1" dirty="0"/>
              <a:t> </a:t>
            </a:r>
            <a:r>
              <a:rPr lang="nb-NO" altLang="en-US" b="1" dirty="0" err="1"/>
              <a:t>being</a:t>
            </a:r>
            <a:r>
              <a:rPr lang="nb-NO" altLang="en-US" b="1" dirty="0"/>
              <a:t> a computer programmer</a:t>
            </a:r>
          </a:p>
          <a:p>
            <a:endParaRPr lang="nb-NO" altLang="en-US" dirty="0"/>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B9D55E8D-EF35-4B28-BD20-48A1823D53DC}" type="slidenum">
              <a:rPr lang="nb-NO" altLang="en-US" sz="1300" smtClean="0">
                <a:latin typeface="Arial" charset="0"/>
              </a:rPr>
              <a:pPr/>
              <a:t>56</a:t>
            </a:fld>
            <a:endParaRPr lang="nb-NO" altLang="en-US" sz="130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Aft>
                <a:spcPts val="600"/>
              </a:spcAft>
            </a:pPr>
            <a:r>
              <a:rPr lang="en-GB" altLang="en-US" dirty="0"/>
              <a:t>Process:</a:t>
            </a:r>
          </a:p>
          <a:p>
            <a:pPr marL="800100" lvl="1" indent="-342900">
              <a:buFontTx/>
              <a:buAutoNum type="arabicPeriod"/>
            </a:pPr>
            <a:r>
              <a:rPr lang="en-GB" altLang="en-US" dirty="0"/>
              <a:t>Define problem</a:t>
            </a:r>
          </a:p>
          <a:p>
            <a:pPr marL="800100" lvl="1" indent="-342900">
              <a:buFontTx/>
              <a:buAutoNum type="arabicPeriod"/>
            </a:pPr>
            <a:r>
              <a:rPr lang="en-GB" altLang="en-US" dirty="0"/>
              <a:t>Find criteria</a:t>
            </a:r>
          </a:p>
          <a:p>
            <a:pPr marL="800100" lvl="1" indent="-342900">
              <a:buFontTx/>
              <a:buAutoNum type="arabicPeriod"/>
            </a:pPr>
            <a:r>
              <a:rPr lang="en-GB" altLang="en-US" dirty="0"/>
              <a:t>Reclassify: criteria </a:t>
            </a:r>
            <a:r>
              <a:rPr lang="en-GB" altLang="en-US" dirty="0" err="1"/>
              <a:t>operationalisation</a:t>
            </a:r>
            <a:endParaRPr lang="en-GB" altLang="en-US" dirty="0"/>
          </a:p>
          <a:p>
            <a:pPr marL="800100" lvl="1" indent="-342900">
              <a:buFontTx/>
              <a:buAutoNum type="arabicPeriod"/>
            </a:pPr>
            <a:r>
              <a:rPr lang="en-GB" altLang="en-US" dirty="0"/>
              <a:t>Data integration</a:t>
            </a:r>
          </a:p>
          <a:p>
            <a:pPr marL="800100" lvl="1" indent="-342900">
              <a:buFontTx/>
              <a:buAutoNum type="arabicPeriod"/>
            </a:pPr>
            <a:r>
              <a:rPr lang="en-GB" altLang="en-US" dirty="0"/>
              <a:t>Spatial aggregation</a:t>
            </a:r>
          </a:p>
          <a:p>
            <a:pPr lvl="2"/>
            <a:r>
              <a:rPr lang="en-GB" altLang="en-US" dirty="0"/>
              <a:t>Boolean overlay</a:t>
            </a:r>
          </a:p>
          <a:p>
            <a:pPr lvl="2"/>
            <a:r>
              <a:rPr lang="en-GB" altLang="en-US" dirty="0"/>
              <a:t>Weighted overlay   -&gt;   How to find the weights?</a:t>
            </a:r>
          </a:p>
          <a:p>
            <a:pPr lvl="2"/>
            <a:r>
              <a:rPr lang="en-GB" altLang="en-US" dirty="0"/>
              <a:t>Fuzzy sets </a:t>
            </a:r>
            <a:r>
              <a:rPr lang="en-GB" altLang="en-US" i="1" dirty="0"/>
              <a:t>(-&gt; lecture 15)</a:t>
            </a:r>
          </a:p>
          <a:p>
            <a:pPr marL="800100" lvl="1" indent="-342900">
              <a:buFontTx/>
              <a:buAutoNum type="arabicPeriod"/>
            </a:pPr>
            <a:r>
              <a:rPr lang="en-GB" altLang="en-US" dirty="0"/>
              <a:t>Robustness analysis, verification</a:t>
            </a:r>
          </a:p>
          <a:p>
            <a:pPr marL="800100" lvl="1" indent="-342900">
              <a:buFontTx/>
              <a:buAutoNum type="arabicPeriod"/>
            </a:pPr>
            <a:r>
              <a:rPr lang="en-GB" altLang="en-US" dirty="0"/>
              <a:t>Recommendation: suitability maps</a:t>
            </a:r>
          </a:p>
          <a:p>
            <a:pPr>
              <a:buFontTx/>
              <a:buAutoNum type="arabicPeriod"/>
            </a:pPr>
            <a:endParaRPr lang="nb-NO" altLang="en-US" b="1" dirty="0"/>
          </a:p>
          <a:p>
            <a:pPr>
              <a:buFontTx/>
              <a:buAutoNum type="arabicPeriod"/>
            </a:pPr>
            <a:endParaRPr lang="nb-NO" altLang="en-US" b="1" dirty="0"/>
          </a:p>
          <a:p>
            <a:pPr>
              <a:buFontTx/>
              <a:buNone/>
            </a:pPr>
            <a:r>
              <a:rPr lang="nb-NO" altLang="en-US" b="1" dirty="0"/>
              <a:t>GITTA:</a:t>
            </a:r>
          </a:p>
          <a:p>
            <a:pPr>
              <a:buFontTx/>
              <a:buAutoNum type="arabicPeriod"/>
            </a:pPr>
            <a:endParaRPr lang="nb-NO" altLang="en-US" b="1" dirty="0"/>
          </a:p>
          <a:p>
            <a:r>
              <a:rPr lang="de-DE" altLang="en-US" b="1" dirty="0"/>
              <a:t>Problemdefinition</a:t>
            </a:r>
            <a:r>
              <a:rPr lang="de-DE" altLang="en-US" dirty="0"/>
              <a:t>: Der erste Schritt einer MCE besteht in der Definition des Problems. Beim Fallbeispiel der Gemeinde St. </a:t>
            </a:r>
            <a:r>
              <a:rPr lang="de-DE" altLang="en-US" dirty="0" err="1"/>
              <a:t>Gittal</a:t>
            </a:r>
            <a:r>
              <a:rPr lang="de-DE" altLang="en-US" dirty="0"/>
              <a:t> könnte die Problemdefinition wie folgt lauten: „Welche Teile des Gemeindegebietes eignen sich als Lebensraum für den Wolf?“</a:t>
            </a:r>
          </a:p>
          <a:p>
            <a:r>
              <a:rPr lang="de-DE" altLang="en-US" b="1" dirty="0" err="1"/>
              <a:t>Kriterienwahl</a:t>
            </a:r>
            <a:r>
              <a:rPr lang="de-DE" altLang="en-US" dirty="0"/>
              <a:t>: Der nächste Schritt ist die Wahl der Kriterien. Die gewählten Kriterien sollten die Charakteristik des gesuchten Standorts oder Raumes möglichst gut widerspiegeln. Kriterien können sowohl räumlicher Natur (Geometrie, Topologie) als auch sachlicher Natur sein (Attribute). Ein räumliches Kriterium ist etwa der Abstand des potenziellen Lebensraumes des Wolfs zur nächsten Siedlung. Die Einschränkung auf die Bodennutzungsklasse „Wald“ ist hingegen ein sachliches Kriterium. Weiter gibt es harte, unbedingt zu erfüllende Kriterien („must-</a:t>
            </a:r>
            <a:r>
              <a:rPr lang="de-DE" altLang="en-US" dirty="0" err="1"/>
              <a:t>have</a:t>
            </a:r>
            <a:r>
              <a:rPr lang="de-DE" altLang="en-US" dirty="0"/>
              <a:t>“) und weiche, lediglich wünschbare („</a:t>
            </a:r>
            <a:r>
              <a:rPr lang="de-DE" altLang="en-US" dirty="0" err="1"/>
              <a:t>nice-to-have</a:t>
            </a:r>
            <a:r>
              <a:rPr lang="de-DE" altLang="en-US" dirty="0"/>
              <a:t>“) Kriterien.</a:t>
            </a:r>
          </a:p>
          <a:p>
            <a:r>
              <a:rPr lang="de-DE" altLang="en-US" b="1" dirty="0"/>
              <a:t>Operationalisierung der Kriterien</a:t>
            </a:r>
            <a:r>
              <a:rPr lang="de-DE" altLang="en-US" dirty="0"/>
              <a:t>: Sind die Kriterien einmal bestimmt, müssen sie in präzise, messbare Kenngrößen übersetzt werden. Diesen Vorgang nennt </a:t>
            </a:r>
            <a:r>
              <a:rPr lang="de-DE" altLang="en-US" dirty="0" err="1"/>
              <a:t>man</a:t>
            </a:r>
            <a:r>
              <a:rPr lang="de-DE" altLang="en-US" i="1" dirty="0" err="1"/>
              <a:t>Operationalisierung</a:t>
            </a:r>
            <a:r>
              <a:rPr lang="de-DE" altLang="en-US" dirty="0"/>
              <a:t>. So könnte das Kriterium „nicht zu nahe am Siedlungsgebiet“ in die Angabe einer Mindestdistanz zur Bauzone in Meter übersetzt werden. Man spricht davon, dass die Kriterien zu verrechenbaren Kenngrößen operationalisiert werden. In den meisten Fällen entsprechen die einzelnen Kriterien je einer Datenschicht im GIS (Layer mit Siedlungsnähe, Wald-Layer).</a:t>
            </a:r>
          </a:p>
          <a:p>
            <a:r>
              <a:rPr lang="de-DE" altLang="en-US" b="1" dirty="0"/>
              <a:t>Schaffung eines gemeinsamen Bezugs – Datenintegration</a:t>
            </a:r>
            <a:r>
              <a:rPr lang="de-DE" altLang="en-US" dirty="0"/>
              <a:t>: Die Datenintegration schafft Vergleichbarkeit durch gemeinsame Messskalen, gleiche Datentypen (Raster/Vektor) sowie gleiche Auflösungen und gleiche Referenzsysteme.</a:t>
            </a:r>
          </a:p>
          <a:p>
            <a:r>
              <a:rPr lang="de-DE" altLang="en-US" b="1" dirty="0"/>
              <a:t>Verschneidung</a:t>
            </a:r>
            <a:r>
              <a:rPr lang="de-DE" altLang="en-US" dirty="0"/>
              <a:t>: Identifikation der geeignetsten Räume: Nun werden die verschiedenen Kriterien miteinander verrechnet, um die gesuchten Standorte oder Räume zu ermitteln. Dazu gibt es mehrere mögliche Vorgehensweisen:</a:t>
            </a:r>
          </a:p>
          <a:p>
            <a:pPr marL="606425" lvl="1" indent="-165100"/>
            <a:r>
              <a:rPr lang="de-DE" altLang="en-US" b="1" dirty="0"/>
              <a:t>Logische (Boolesche) Verschneidung</a:t>
            </a:r>
            <a:r>
              <a:rPr lang="de-DE" altLang="en-US" dirty="0"/>
              <a:t>: In jeder Datenschicht finden sich nur binäre wahr/falsch-Informationen (</a:t>
            </a:r>
            <a:r>
              <a:rPr lang="de-DE" altLang="en-US" dirty="0" err="1"/>
              <a:t>true</a:t>
            </a:r>
            <a:r>
              <a:rPr lang="de-DE" altLang="en-US" dirty="0"/>
              <a:t>/</a:t>
            </a:r>
            <a:r>
              <a:rPr lang="de-DE" altLang="en-US" dirty="0" err="1"/>
              <a:t>false</a:t>
            </a:r>
            <a:r>
              <a:rPr lang="de-DE" altLang="en-US" dirty="0"/>
              <a:t>, Wald/Nichtwald), aus deren logischer Verschneidung die gesuchten Standorte und Räume ermittelt werden. Der Booleschen Verschneidung ist die Unit „Boolesche Verschneidung“ gewidmet.</a:t>
            </a:r>
          </a:p>
          <a:p>
            <a:pPr marL="606425" lvl="1" indent="-165100"/>
            <a:r>
              <a:rPr lang="de-DE" altLang="en-US" b="1" dirty="0"/>
              <a:t>Gewichtete Verschneidung</a:t>
            </a:r>
            <a:r>
              <a:rPr lang="de-DE" altLang="en-US" dirty="0"/>
              <a:t>: Fast nie wird die simple Unterscheidung in wahr und falsch der komplexen Realität gerecht. Eine wesentliche Verbesserung der Resultate kann erreicht werden, wenn die einzelnen Datenschichten mit Gewichten versehen werden. Im Fallbeispiel könnte z. B. die Entfernung zur Siedlung viel weniger wichtig sein als das Rückzugsgebiet Wald. Dazu könnte die Ebene mit der Entfernung zur Siedlung mit einem Gewichtsfaktor, z. B. mal fünf, versehen werden. Diese Themen werden separat behandelt (Units „Gewichtete Verschneidung“ und „Bestimmung der Gewichte“)</a:t>
            </a:r>
          </a:p>
          <a:p>
            <a:pPr marL="606425" lvl="1" indent="-165100"/>
            <a:r>
              <a:rPr lang="de-DE" altLang="en-US" b="1" dirty="0" err="1"/>
              <a:t>Fuzzy</a:t>
            </a:r>
            <a:r>
              <a:rPr lang="de-DE" altLang="en-US" b="1" dirty="0"/>
              <a:t> </a:t>
            </a:r>
            <a:r>
              <a:rPr lang="de-DE" altLang="en-US" b="1" dirty="0" err="1"/>
              <a:t>Overlay</a:t>
            </a:r>
            <a:r>
              <a:rPr lang="de-DE" altLang="en-US" dirty="0"/>
              <a:t>: Erhebungsfehler der Eingangsdaten und falsch gewählte Kriterien bergen die Gefahr von Evaluierungsfehlern. In einer Multikriterien-Evaluation können geeignete Gebiete verkannt und ungeeignete fälschlicherweise als geeignet klassifiziert werden. Eine Lösung dieses Problems besteht in der Auflösung scharfer Grenzen. Für die räumlichen Daten heißt das, dass Grenzen nicht als scharfe Linien, sondern als Übergangszonen repräsentiert werden. Bei den Attributen lösen unscharfe Wertebereiche die scharfen Klassengrenzen ab. Dieses Konzept beruht auf der Idee der </a:t>
            </a:r>
            <a:r>
              <a:rPr lang="de-DE" altLang="en-US" dirty="0" err="1"/>
              <a:t>Fuzzy</a:t>
            </a:r>
            <a:r>
              <a:rPr lang="de-DE" altLang="en-US" dirty="0"/>
              <a:t> Set </a:t>
            </a:r>
            <a:r>
              <a:rPr lang="de-DE" altLang="en-US" dirty="0" err="1"/>
              <a:t>Theory</a:t>
            </a:r>
            <a:r>
              <a:rPr lang="de-DE" altLang="en-US" dirty="0"/>
              <a:t> („</a:t>
            </a:r>
            <a:r>
              <a:rPr lang="de-DE" altLang="en-US" dirty="0" err="1"/>
              <a:t>fuzzy</a:t>
            </a:r>
            <a:r>
              <a:rPr lang="de-DE" altLang="en-US" dirty="0"/>
              <a:t>“ im Sinne von „unscharf“). Auf diese Ansätze wird nicht weiter eingegangen.</a:t>
            </a:r>
          </a:p>
          <a:p>
            <a:r>
              <a:rPr lang="de-DE" altLang="en-US" b="1" dirty="0"/>
              <a:t>Verifikation/Evaluation</a:t>
            </a:r>
            <a:r>
              <a:rPr lang="de-DE" altLang="en-US" dirty="0"/>
              <a:t>: Im letzten Schritt sollten die Resultate mit einer Referenz verglichen werden. Dies ist dann möglich, wenn im Feld erhobene Referenzdaten beigezogen werden können („</a:t>
            </a:r>
            <a:r>
              <a:rPr lang="de-DE" altLang="en-US" dirty="0" err="1"/>
              <a:t>ground</a:t>
            </a:r>
            <a:r>
              <a:rPr lang="de-DE" altLang="en-US" dirty="0"/>
              <a:t> </a:t>
            </a:r>
            <a:r>
              <a:rPr lang="de-DE" altLang="en-US" dirty="0" err="1"/>
              <a:t>truth</a:t>
            </a:r>
            <a:r>
              <a:rPr lang="de-DE" altLang="en-US" dirty="0"/>
              <a:t>“). Der letzte Schritt wird oft vernachlässigt. Aber beachten Sie: Eine Eignungskarte ohne Abschätzung ihrer Güte und Verlässlichkeit ist oft das Papier nicht wert, auf das sie gedruckt wurde!</a:t>
            </a:r>
          </a:p>
          <a:p>
            <a:endParaRPr lang="nb-NO" altLang="en-US" dirty="0"/>
          </a:p>
          <a:p>
            <a:endParaRPr lang="nb-NO" altLang="en-US" dirty="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94DA425E-548D-488A-A6B2-5D3B233CE366}" type="slidenum">
              <a:rPr lang="nb-NO" altLang="en-US" sz="1300" smtClean="0">
                <a:latin typeface="Arial" charset="0"/>
              </a:rPr>
              <a:pPr/>
              <a:t>5</a:t>
            </a:fld>
            <a:endParaRPr lang="nb-NO" altLang="en-US" sz="130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en-US" dirty="0"/>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69867E27-9517-40BD-B3B2-71B513959B85}" type="slidenum">
              <a:rPr lang="nb-NO" altLang="en-US" sz="1300" smtClean="0">
                <a:latin typeface="Arial" charset="0"/>
              </a:rPr>
              <a:pPr/>
              <a:t>6</a:t>
            </a:fld>
            <a:endParaRPr lang="nb-NO" altLang="en-US" sz="130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a:t>Illustration example – suitability analysis</a:t>
            </a:r>
          </a:p>
          <a:p>
            <a:endParaRPr lang="nb-NO" altLang="en-US"/>
          </a:p>
          <a:p>
            <a:r>
              <a:rPr lang="en-US" altLang="en-US"/>
              <a:t>Identifying areas suitable for a nuclear waste repository</a:t>
            </a:r>
          </a:p>
          <a:p>
            <a:endParaRPr lang="nb-NO" altLang="en-US"/>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DD93C9AA-0ED4-4B5F-86A2-DD81FF82DA4D}" type="slidenum">
              <a:rPr lang="nb-NO" altLang="en-US" sz="1300" smtClean="0">
                <a:latin typeface="Arial" charset="0"/>
              </a:rPr>
              <a:pPr/>
              <a:t>8</a:t>
            </a:fld>
            <a:endParaRPr lang="nb-NO" altLang="en-US" sz="130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a:t>Illustration example</a:t>
            </a:r>
          </a:p>
          <a:p>
            <a:endParaRPr lang="nb-NO" altLang="en-US"/>
          </a:p>
          <a:p>
            <a:r>
              <a:rPr lang="en-US" altLang="en-US"/>
              <a:t>Identifying areas suitable for a nuclear waste repository</a:t>
            </a:r>
          </a:p>
          <a:p>
            <a:endParaRPr lang="nb-NO" altLang="en-US"/>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EB8883F9-ACD1-4889-9DC0-12F22AFD3984}" type="slidenum">
              <a:rPr lang="nb-NO" altLang="en-US" sz="1300" smtClean="0">
                <a:latin typeface="Arial" charset="0"/>
              </a:rPr>
              <a:pPr/>
              <a:t>9</a:t>
            </a:fld>
            <a:endParaRPr lang="nb-NO" altLang="en-US" sz="130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b-NO" altLang="en-US" dirty="0"/>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18" charset="0"/>
              </a:defRPr>
            </a:lvl1pPr>
            <a:lvl2pPr marL="715963" indent="-274638">
              <a:defRPr sz="2400">
                <a:solidFill>
                  <a:schemeClr val="tx1"/>
                </a:solidFill>
                <a:latin typeface="Times" pitchFamily="18" charset="0"/>
              </a:defRPr>
            </a:lvl2pPr>
            <a:lvl3pPr marL="1101725" indent="-219075">
              <a:defRPr sz="2400">
                <a:solidFill>
                  <a:schemeClr val="tx1"/>
                </a:solidFill>
                <a:latin typeface="Times" pitchFamily="18" charset="0"/>
              </a:defRPr>
            </a:lvl3pPr>
            <a:lvl4pPr marL="1543050" indent="-219075">
              <a:defRPr sz="2400">
                <a:solidFill>
                  <a:schemeClr val="tx1"/>
                </a:solidFill>
                <a:latin typeface="Times" pitchFamily="18" charset="0"/>
              </a:defRPr>
            </a:lvl4pPr>
            <a:lvl5pPr marL="1984375" indent="-219075">
              <a:defRPr sz="2400">
                <a:solidFill>
                  <a:schemeClr val="tx1"/>
                </a:solidFill>
                <a:latin typeface="Times" pitchFamily="18" charset="0"/>
              </a:defRPr>
            </a:lvl5pPr>
            <a:lvl6pPr marL="2441575" indent="-219075" eaLnBrk="0" fontAlgn="base" hangingPunct="0">
              <a:spcBef>
                <a:spcPct val="0"/>
              </a:spcBef>
              <a:spcAft>
                <a:spcPct val="0"/>
              </a:spcAft>
              <a:defRPr sz="2400">
                <a:solidFill>
                  <a:schemeClr val="tx1"/>
                </a:solidFill>
                <a:latin typeface="Times" pitchFamily="18" charset="0"/>
              </a:defRPr>
            </a:lvl6pPr>
            <a:lvl7pPr marL="2898775" indent="-219075" eaLnBrk="0" fontAlgn="base" hangingPunct="0">
              <a:spcBef>
                <a:spcPct val="0"/>
              </a:spcBef>
              <a:spcAft>
                <a:spcPct val="0"/>
              </a:spcAft>
              <a:defRPr sz="2400">
                <a:solidFill>
                  <a:schemeClr val="tx1"/>
                </a:solidFill>
                <a:latin typeface="Times" pitchFamily="18" charset="0"/>
              </a:defRPr>
            </a:lvl7pPr>
            <a:lvl8pPr marL="3355975" indent="-219075" eaLnBrk="0" fontAlgn="base" hangingPunct="0">
              <a:spcBef>
                <a:spcPct val="0"/>
              </a:spcBef>
              <a:spcAft>
                <a:spcPct val="0"/>
              </a:spcAft>
              <a:defRPr sz="2400">
                <a:solidFill>
                  <a:schemeClr val="tx1"/>
                </a:solidFill>
                <a:latin typeface="Times" pitchFamily="18" charset="0"/>
              </a:defRPr>
            </a:lvl8pPr>
            <a:lvl9pPr marL="3813175" indent="-219075" eaLnBrk="0" fontAlgn="base" hangingPunct="0">
              <a:spcBef>
                <a:spcPct val="0"/>
              </a:spcBef>
              <a:spcAft>
                <a:spcPct val="0"/>
              </a:spcAft>
              <a:defRPr sz="2400">
                <a:solidFill>
                  <a:schemeClr val="tx1"/>
                </a:solidFill>
                <a:latin typeface="Times" pitchFamily="18" charset="0"/>
              </a:defRPr>
            </a:lvl9pPr>
          </a:lstStyle>
          <a:p>
            <a:fld id="{FC54F6D6-47F5-4906-B322-A1F599CD46AD}" type="slidenum">
              <a:rPr lang="nb-NO" altLang="en-US" sz="1300" smtClean="0">
                <a:latin typeface="Arial" charset="0"/>
              </a:rPr>
              <a:pPr/>
              <a:t>10</a:t>
            </a:fld>
            <a:endParaRPr lang="nb-NO" altLang="en-US" sz="130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06375"/>
            <a:ext cx="160337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Rectangle 2"/>
          <p:cNvSpPr>
            <a:spLocks noGrp="1" noChangeArrowheads="1"/>
          </p:cNvSpPr>
          <p:nvPr>
            <p:ph type="ctrTitle"/>
          </p:nvPr>
        </p:nvSpPr>
        <p:spPr>
          <a:xfrm>
            <a:off x="304800" y="2743200"/>
            <a:ext cx="8305800" cy="1752600"/>
          </a:xfrm>
        </p:spPr>
        <p:txBody>
          <a:bodyPr/>
          <a:lstStyle>
            <a:lvl1pPr>
              <a:defRPr/>
            </a:lvl1pPr>
          </a:lstStyle>
          <a:p>
            <a:r>
              <a:rPr lang="en-US"/>
              <a:t>Click to edit Master title style</a:t>
            </a:r>
            <a:endParaRPr lang="nb-NO"/>
          </a:p>
        </p:txBody>
      </p:sp>
      <p:sp>
        <p:nvSpPr>
          <p:cNvPr id="15363" name="Rectangle 3"/>
          <p:cNvSpPr>
            <a:spLocks noGrp="1" noChangeArrowheads="1"/>
          </p:cNvSpPr>
          <p:nvPr>
            <p:ph type="subTitle" idx="1"/>
          </p:nvPr>
        </p:nvSpPr>
        <p:spPr>
          <a:xfrm>
            <a:off x="304800" y="4724400"/>
            <a:ext cx="8305800" cy="1873250"/>
          </a:xfrm>
        </p:spPr>
        <p:txBody>
          <a:bodyPr/>
          <a:lstStyle>
            <a:lvl1pPr marL="0" indent="0">
              <a:buFontTx/>
              <a:buNone/>
              <a:defRPr sz="1800"/>
            </a:lvl1pPr>
          </a:lstStyle>
          <a:p>
            <a:r>
              <a:rPr lang="en-US"/>
              <a:t>Click to edit Master subtitle style</a:t>
            </a:r>
            <a:endParaRPr lang="nb-NO"/>
          </a:p>
        </p:txBody>
      </p:sp>
    </p:spTree>
    <p:extLst>
      <p:ext uri="{BB962C8B-B14F-4D97-AF65-F5344CB8AC3E}">
        <p14:creationId xmlns:p14="http://schemas.microsoft.com/office/powerpoint/2010/main" val="28099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b-NO"/>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b-NO"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70719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737440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76950" y="838200"/>
            <a:ext cx="1924050" cy="583088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304800" y="838200"/>
            <a:ext cx="5619750" cy="583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1618841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168359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small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7384"/>
            <a:ext cx="7867600" cy="936104"/>
          </a:xfrm>
        </p:spPr>
        <p:txBody>
          <a:bodyPr/>
          <a:lstStyle>
            <a:lvl1pPr>
              <a:defRPr sz="3600"/>
            </a:lvl1pPr>
          </a:lstStyle>
          <a:p>
            <a:r>
              <a:rPr lang="en-US" noProof="0" dirty="0"/>
              <a:t>Click to edit Master title style</a:t>
            </a:r>
            <a:endParaRPr lang="en-GB" noProof="0" dirty="0"/>
          </a:p>
        </p:txBody>
      </p:sp>
      <p:sp>
        <p:nvSpPr>
          <p:cNvPr id="3" name="Content Placeholder 2"/>
          <p:cNvSpPr>
            <a:spLocks noGrp="1"/>
          </p:cNvSpPr>
          <p:nvPr>
            <p:ph idx="1"/>
          </p:nvPr>
        </p:nvSpPr>
        <p:spPr>
          <a:xfrm>
            <a:off x="304800" y="1052736"/>
            <a:ext cx="7696200" cy="5616352"/>
          </a:xfrm>
        </p:spPr>
        <p:txBody>
          <a:bodyPr/>
          <a:lstStyle>
            <a:lvl1pPr>
              <a:spcBef>
                <a:spcPts val="1200"/>
              </a:spcBef>
              <a:defRPr/>
            </a:lvl1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Tree>
    <p:extLst>
      <p:ext uri="{BB962C8B-B14F-4D97-AF65-F5344CB8AC3E}">
        <p14:creationId xmlns:p14="http://schemas.microsoft.com/office/powerpoint/2010/main" val="116960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b-NO"/>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61666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304800" y="2209800"/>
            <a:ext cx="3771900" cy="445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4229100" y="2209800"/>
            <a:ext cx="3771900" cy="4459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3644805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nb-NO"/>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Tree>
    <p:extLst>
      <p:ext uri="{BB962C8B-B14F-4D97-AF65-F5344CB8AC3E}">
        <p14:creationId xmlns:p14="http://schemas.microsoft.com/office/powerpoint/2010/main" val="2181005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Tree>
    <p:extLst>
      <p:ext uri="{BB962C8B-B14F-4D97-AF65-F5344CB8AC3E}">
        <p14:creationId xmlns:p14="http://schemas.microsoft.com/office/powerpoint/2010/main" val="13943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223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b-NO"/>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5500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04800" y="2209800"/>
            <a:ext cx="7696200"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7" name="Rectangle 3"/>
          <p:cNvSpPr>
            <a:spLocks noGrp="1" noChangeArrowheads="1"/>
          </p:cNvSpPr>
          <p:nvPr>
            <p:ph type="title"/>
          </p:nvPr>
        </p:nvSpPr>
        <p:spPr bwMode="auto">
          <a:xfrm>
            <a:off x="304800" y="8382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pic>
        <p:nvPicPr>
          <p:cNvPr id="5" name="Picture 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041385" y="188640"/>
            <a:ext cx="1919229" cy="165397"/>
          </a:xfrm>
          <a:prstGeom prst="rect">
            <a:avLst/>
          </a:prstGeom>
        </p:spPr>
      </p:pic>
    </p:spTree>
  </p:cSld>
  <p:clrMap bg1="lt1" tx1="dk1" bg2="lt2" tx2="dk2" accent1="accent1" accent2="accent2" accent3="accent3" accent4="accent4" accent5="accent5" accent6="accent6" hlink="hlink" folHlink="folHlink"/>
  <p:sldLayoutIdLst>
    <p:sldLayoutId id="2147483953" r:id="rId1"/>
    <p:sldLayoutId id="2147483954" r:id="rId2"/>
    <p:sldLayoutId id="2147483955" r:id="rId3"/>
    <p:sldLayoutId id="2147483956" r:id="rId4"/>
    <p:sldLayoutId id="2147483957" r:id="rId5"/>
    <p:sldLayoutId id="2147483958" r:id="rId6"/>
    <p:sldLayoutId id="2147483959" r:id="rId7"/>
    <p:sldLayoutId id="2147483960" r:id="rId8"/>
    <p:sldLayoutId id="2147483961" r:id="rId9"/>
    <p:sldLayoutId id="2147483962" r:id="rId10"/>
    <p:sldLayoutId id="2147483963" r:id="rId11"/>
    <p:sldLayoutId id="2147483964" r:id="rId12"/>
  </p:sldLayoutIdLst>
  <p:txStyles>
    <p:title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3.xml"/><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3.png"/><Relationship Id="rId5" Type="http://schemas.openxmlformats.org/officeDocument/2006/relationships/oleObject" Target="../embeddings/oleObject2.bin"/><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5.xml"/><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oleObject" Target="../embeddings/oleObject5.bin"/><Relationship Id="rId10"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14PE4607%20Heywood29.gif%20%20%20%20%20%20%20%20%20%20%20%20%20%20%20%20%20%20%20%20%20%20%20%20%20%20%20%20%20%20%20%20%20%20%20%20%20%20%20%20%20%20%200004189E%08Bob&#8217;s%20HD%20%20%20%20%20%20%20%20%20%20%20%20%20%20%20%20%20%20%20%20%20%20%20B5E64ED0:"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14PE4607%20Heywood29.gif%20%20%20%20%20%20%20%20%20%20%20%20%20%20%20%20%20%20%20%20%20%20%20%20%20%20%20%20%20%20%20%20%20%20%20%20%20%20%20%20%20%20%200004189E%08Bob&#8217;s%20HD%20%20%20%20%20%20%20%20%20%20%20%20%20%20%20%20%20%20%20%20%20%20%20B5E64ED0:" TargetMode="External"/><Relationship Id="rId5" Type="http://schemas.openxmlformats.org/officeDocument/2006/relationships/image" Target="../media/image28.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34.png"/><Relationship Id="rId4" Type="http://schemas.openxmlformats.org/officeDocument/2006/relationships/image" Target="../media/image33.jpeg"/></Relationships>
</file>

<file path=ppt/slides/_rels/slide4.xml.rels><?xml version="1.0" encoding="UTF-8" standalone="yes"?>
<Relationships xmlns="http://schemas.openxmlformats.org/package/2006/relationships"><Relationship Id="rId3" Type="http://schemas.openxmlformats.org/officeDocument/2006/relationships/hyperlink" Target="http://www.gitta.info/Suitabilityi/en/html/unit_MOAnalysis.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0.jpeg"/><Relationship Id="rId7"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hyperlink" Target="http://www.nagra.ch/display.cfm/id/101052" TargetMode="External"/><Relationship Id="rId4" Type="http://schemas.openxmlformats.org/officeDocument/2006/relationships/hyperlink" Target="http://www.nagra.ch/e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gitta.info/Suitability/en/html/index.html"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14PE4607%20Heywood29.gif%20%20%20%20%20%20%20%20%20%20%20%20%20%20%20%20%20%20%20%20%20%20%20%20%20%20%20%20%20%20%20%20%20%20%20%20%20%20%20%20%20%20%200004189E%08Bob&#8217;s%20HD%20%20%20%20%20%20%20%20%20%20%20%20%20%20%20%20%20%20%20%20%20%20%20B5E64ED0:"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14PE4607%20Heywood29.gif%20%20%20%20%20%20%20%20%20%20%20%20%20%20%20%20%20%20%20%20%20%20%20%20%20%20%20%20%20%20%20%20%20%20%20%20%20%20%20%20%20%20%200004189E%08Bob&#8217;s%20HD%20%20%20%20%20%20%20%20%20%20%20%20%20%20%20%20%20%20%20%20%20%20%20B5E64ED0:" TargetMode="Externa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92500" y="2108200"/>
            <a:ext cx="5543550" cy="1752600"/>
          </a:xfrm>
        </p:spPr>
        <p:txBody>
          <a:bodyPr/>
          <a:lstStyle/>
          <a:p>
            <a:r>
              <a:rPr lang="en-GB" altLang="en-US" sz="5200" noProof="0" dirty="0" smtClean="0"/>
              <a:t>Multi-Criteria Decision Analysis</a:t>
            </a:r>
            <a:endParaRPr lang="en-GB" altLang="en-US" sz="5200" noProof="0" dirty="0"/>
          </a:p>
        </p:txBody>
      </p:sp>
      <p:sp>
        <p:nvSpPr>
          <p:cNvPr id="3075" name="Rectangle 3"/>
          <p:cNvSpPr>
            <a:spLocks noGrp="1" noChangeArrowheads="1"/>
          </p:cNvSpPr>
          <p:nvPr>
            <p:ph type="subTitle" idx="1"/>
          </p:nvPr>
        </p:nvSpPr>
        <p:spPr>
          <a:xfrm>
            <a:off x="2051050" y="4724400"/>
            <a:ext cx="6559550" cy="1873250"/>
          </a:xfrm>
        </p:spPr>
        <p:txBody>
          <a:bodyPr/>
          <a:lstStyle/>
          <a:p>
            <a:pPr algn="ctr"/>
            <a:r>
              <a:rPr lang="en-GB" altLang="en-US" noProof="0" dirty="0" smtClean="0"/>
              <a:t>GEO(3|4)460 – spring 2025 – Luc Girod</a:t>
            </a:r>
          </a:p>
          <a:p>
            <a:pPr algn="ctr"/>
            <a:endParaRPr lang="en-GB" altLang="en-US" noProof="0" dirty="0" smtClean="0"/>
          </a:p>
          <a:p>
            <a:pPr algn="ctr"/>
            <a:endParaRPr lang="en-GB" altLang="en-US" noProof="0" dirty="0" smtClean="0"/>
          </a:p>
          <a:p>
            <a:pPr algn="ctr"/>
            <a:endParaRPr lang="en-GB" altLang="en-US" noProof="0" dirty="0" smtClean="0"/>
          </a:p>
          <a:p>
            <a:pPr algn="ctr"/>
            <a:r>
              <a:rPr lang="en-GB" altLang="en-US" noProof="0" dirty="0" smtClean="0"/>
              <a:t>(Based on a presentation by Désirée Treichler)</a:t>
            </a:r>
            <a:endParaRPr lang="en-GB" altLang="en-US" noProof="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1026"/>
          <p:cNvSpPr>
            <a:spLocks noGrp="1" noChangeArrowheads="1"/>
          </p:cNvSpPr>
          <p:nvPr>
            <p:ph type="title"/>
          </p:nvPr>
        </p:nvSpPr>
        <p:spPr/>
        <p:txBody>
          <a:bodyPr/>
          <a:lstStyle/>
          <a:p>
            <a:pPr eaLnBrk="1" hangingPunct="1"/>
            <a:r>
              <a:rPr lang="en-GB" altLang="en-US" noProof="0" dirty="0" smtClean="0"/>
              <a:t>Problem Definition</a:t>
            </a:r>
            <a:endParaRPr lang="en-GB" altLang="en-US" noProof="0" dirty="0"/>
          </a:p>
        </p:txBody>
      </p:sp>
      <p:sp>
        <p:nvSpPr>
          <p:cNvPr id="18436" name="Rectangle 6"/>
          <p:cNvSpPr>
            <a:spLocks noChangeArrowheads="1"/>
          </p:cNvSpPr>
          <p:nvPr/>
        </p:nvSpPr>
        <p:spPr bwMode="auto">
          <a:xfrm>
            <a:off x="490538" y="150018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8437" name="Text Box 15"/>
          <p:cNvSpPr txBox="1">
            <a:spLocks noChangeArrowheads="1"/>
          </p:cNvSpPr>
          <p:nvPr/>
        </p:nvSpPr>
        <p:spPr bwMode="auto">
          <a:xfrm>
            <a:off x="2836863" y="1412875"/>
            <a:ext cx="52451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ts val="0"/>
              </a:spcBef>
              <a:spcAft>
                <a:spcPts val="1200"/>
              </a:spcAft>
            </a:pPr>
            <a:r>
              <a:rPr lang="nb-NO" altLang="en-US" sz="2000" dirty="0"/>
              <a:t>Project goal?</a:t>
            </a:r>
            <a:endParaRPr lang="nb-NO" altLang="en-US" sz="900" dirty="0"/>
          </a:p>
          <a:p>
            <a:pPr>
              <a:spcBef>
                <a:spcPts val="0"/>
              </a:spcBef>
              <a:spcAft>
                <a:spcPts val="1200"/>
              </a:spcAft>
            </a:pPr>
            <a:r>
              <a:rPr lang="nb-NO" altLang="en-US" sz="2000" dirty="0" err="1"/>
              <a:t>Related</a:t>
            </a:r>
            <a:r>
              <a:rPr lang="nb-NO" altLang="en-US" sz="2000" dirty="0"/>
              <a:t> questions?</a:t>
            </a:r>
          </a:p>
          <a:p>
            <a:pPr>
              <a:spcBef>
                <a:spcPts val="0"/>
              </a:spcBef>
              <a:spcAft>
                <a:spcPts val="1200"/>
              </a:spcAft>
            </a:pPr>
            <a:endParaRPr lang="nb-NO" altLang="en-US" sz="2000" dirty="0"/>
          </a:p>
          <a:p>
            <a:pPr>
              <a:spcBef>
                <a:spcPts val="0"/>
              </a:spcBef>
              <a:spcAft>
                <a:spcPts val="1200"/>
              </a:spcAft>
              <a:buFontTx/>
              <a:buNone/>
            </a:pPr>
            <a:r>
              <a:rPr lang="nb-NO" altLang="en-US" sz="2000" dirty="0"/>
              <a:t>E.g.:</a:t>
            </a:r>
          </a:p>
          <a:p>
            <a:pPr>
              <a:spcBef>
                <a:spcPts val="0"/>
              </a:spcBef>
              <a:spcAft>
                <a:spcPts val="1200"/>
              </a:spcAft>
            </a:pPr>
            <a:r>
              <a:rPr lang="nb-NO" altLang="en-US" sz="2000" dirty="0" err="1"/>
              <a:t>Rockfall</a:t>
            </a:r>
            <a:r>
              <a:rPr lang="nb-NO" altLang="en-US" sz="2000" dirty="0"/>
              <a:t> </a:t>
            </a:r>
            <a:r>
              <a:rPr lang="nb-NO" altLang="en-US" sz="2000" dirty="0" err="1"/>
              <a:t>hazard</a:t>
            </a:r>
            <a:r>
              <a:rPr lang="nb-NO" altLang="en-US" sz="2000" dirty="0"/>
              <a:t> </a:t>
            </a:r>
            <a:r>
              <a:rPr lang="nb-NO" altLang="en-US" sz="2000" dirty="0" err="1"/>
              <a:t>map</a:t>
            </a:r>
            <a:r>
              <a:rPr lang="nb-NO" altLang="en-US" sz="2000" dirty="0"/>
              <a:t>: </a:t>
            </a:r>
            <a:r>
              <a:rPr lang="nb-NO" altLang="en-US" sz="2000" dirty="0" err="1"/>
              <a:t>Where</a:t>
            </a:r>
            <a:r>
              <a:rPr lang="nb-NO" altLang="en-US" sz="2000" dirty="0"/>
              <a:t> in Jotunheimen </a:t>
            </a:r>
            <a:r>
              <a:rPr lang="nb-NO" altLang="en-US" sz="2000" dirty="0" err="1"/>
              <a:t>could</a:t>
            </a:r>
            <a:r>
              <a:rPr lang="nb-NO" altLang="en-US" sz="2000" dirty="0"/>
              <a:t> </a:t>
            </a:r>
            <a:r>
              <a:rPr lang="nb-NO" altLang="en-US" sz="2000" dirty="0" err="1"/>
              <a:t>hikers</a:t>
            </a:r>
            <a:r>
              <a:rPr lang="nb-NO" altLang="en-US" sz="2000" dirty="0"/>
              <a:t> be hit?</a:t>
            </a:r>
          </a:p>
          <a:p>
            <a:pPr>
              <a:spcBef>
                <a:spcPts val="0"/>
              </a:spcBef>
              <a:spcAft>
                <a:spcPts val="1200"/>
              </a:spcAft>
            </a:pPr>
            <a:r>
              <a:rPr lang="nb-NO" altLang="en-US" sz="2000" dirty="0"/>
              <a:t>Location for </a:t>
            </a:r>
            <a:r>
              <a:rPr lang="nb-NO" altLang="en-US" sz="2000" dirty="0" err="1"/>
              <a:t>new</a:t>
            </a:r>
            <a:r>
              <a:rPr lang="nb-NO" altLang="en-US" sz="2000" dirty="0"/>
              <a:t> EV </a:t>
            </a:r>
            <a:r>
              <a:rPr lang="nb-NO" altLang="en-US" sz="2000" dirty="0" err="1"/>
              <a:t>charging</a:t>
            </a:r>
            <a:r>
              <a:rPr lang="nb-NO" altLang="en-US" sz="2000" dirty="0"/>
              <a:t> </a:t>
            </a:r>
            <a:r>
              <a:rPr lang="nb-NO" altLang="en-US" sz="2000" dirty="0" err="1" smtClean="0"/>
              <a:t>station</a:t>
            </a:r>
            <a:r>
              <a:rPr lang="nb-NO" altLang="en-US" sz="2000" dirty="0" smtClean="0"/>
              <a:t>: </a:t>
            </a:r>
            <a:r>
              <a:rPr lang="nb-NO" altLang="en-US" sz="2000" dirty="0" err="1"/>
              <a:t>Where</a:t>
            </a:r>
            <a:r>
              <a:rPr lang="nb-NO" altLang="en-US" sz="2000" dirty="0"/>
              <a:t> </a:t>
            </a:r>
            <a:r>
              <a:rPr lang="nb-NO" altLang="en-US" sz="2000" dirty="0" smtClean="0"/>
              <a:t>is it </a:t>
            </a:r>
            <a:r>
              <a:rPr lang="nb-NO" altLang="en-US" sz="2000" dirty="0" err="1" smtClean="0"/>
              <a:t>needed</a:t>
            </a:r>
            <a:r>
              <a:rPr lang="nb-NO" altLang="en-US" sz="2000" dirty="0" smtClean="0"/>
              <a:t>? </a:t>
            </a:r>
            <a:r>
              <a:rPr lang="nb-NO" altLang="en-US" sz="2000" dirty="0" err="1" smtClean="0"/>
              <a:t>Where</a:t>
            </a:r>
            <a:r>
              <a:rPr lang="nb-NO" altLang="en-US" sz="2000" dirty="0" smtClean="0"/>
              <a:t> </a:t>
            </a:r>
            <a:r>
              <a:rPr lang="nb-NO" altLang="en-US" sz="2000" dirty="0" err="1" smtClean="0"/>
              <a:t>would</a:t>
            </a:r>
            <a:r>
              <a:rPr lang="nb-NO" altLang="en-US" sz="2000" dirty="0" smtClean="0"/>
              <a:t> it be profitable?</a:t>
            </a:r>
            <a:endParaRPr lang="nb-NO" altLang="en-US" sz="2000" dirty="0"/>
          </a:p>
          <a:p>
            <a:pPr>
              <a:spcBef>
                <a:spcPts val="0"/>
              </a:spcBef>
              <a:spcAft>
                <a:spcPts val="1200"/>
              </a:spcAft>
            </a:pPr>
            <a:r>
              <a:rPr lang="nb-NO" altLang="en-US" sz="2000" dirty="0" err="1"/>
              <a:t>Where</a:t>
            </a:r>
            <a:r>
              <a:rPr lang="nb-NO" altLang="en-US" sz="2000" dirty="0"/>
              <a:t> in Oslo lies </a:t>
            </a:r>
            <a:r>
              <a:rPr lang="nb-NO" altLang="en-US" sz="2000" dirty="0" err="1"/>
              <a:t>the</a:t>
            </a:r>
            <a:r>
              <a:rPr lang="nb-NO" altLang="en-US" sz="2000" dirty="0"/>
              <a:t> ideal student flat?</a:t>
            </a:r>
          </a:p>
          <a:p>
            <a:pPr>
              <a:spcBef>
                <a:spcPct val="0"/>
              </a:spcBef>
            </a:pPr>
            <a:endParaRPr lang="nb-NO" altLang="en-US" sz="2000" dirty="0"/>
          </a:p>
          <a:p>
            <a:pPr>
              <a:spcBef>
                <a:spcPct val="0"/>
              </a:spcBef>
            </a:pPr>
            <a:endParaRPr lang="nb-NO" altLang="en-US" sz="2000" dirty="0"/>
          </a:p>
          <a:p>
            <a:pPr>
              <a:spcBef>
                <a:spcPct val="0"/>
              </a:spcBef>
            </a:pPr>
            <a:endParaRPr lang="nb-NO" altLang="en-US" sz="2000" dirty="0"/>
          </a:p>
          <a:p>
            <a:pPr>
              <a:spcBef>
                <a:spcPct val="0"/>
              </a:spcBef>
              <a:buFontTx/>
              <a:buNone/>
            </a:pPr>
            <a:endParaRPr lang="nb-NO" altLang="en-US" sz="1800" dirty="0"/>
          </a:p>
          <a:p>
            <a:pPr>
              <a:spcBef>
                <a:spcPct val="0"/>
              </a:spcBef>
              <a:buFontTx/>
              <a:buNone/>
            </a:pPr>
            <a:endParaRPr lang="nb-NO" altLang="en-US" sz="1800" dirty="0"/>
          </a:p>
          <a:p>
            <a:pPr>
              <a:spcBef>
                <a:spcPct val="0"/>
              </a:spcBef>
              <a:buFontTx/>
              <a:buNone/>
            </a:pPr>
            <a:endParaRPr lang="nb-NO" altLang="en-US" sz="1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1026"/>
          <p:cNvSpPr>
            <a:spLocks noGrp="1" noChangeArrowheads="1"/>
          </p:cNvSpPr>
          <p:nvPr>
            <p:ph type="title"/>
          </p:nvPr>
        </p:nvSpPr>
        <p:spPr/>
        <p:txBody>
          <a:bodyPr/>
          <a:lstStyle/>
          <a:p>
            <a:pPr eaLnBrk="1" hangingPunct="1"/>
            <a:r>
              <a:rPr lang="en-GB" altLang="en-US" noProof="0" dirty="0" smtClean="0"/>
              <a:t>Evaluation Criteria</a:t>
            </a:r>
            <a:endParaRPr lang="en-GB" altLang="en-US" noProof="0" dirty="0"/>
          </a:p>
        </p:txBody>
      </p:sp>
      <p:sp>
        <p:nvSpPr>
          <p:cNvPr id="19460" name="Rectangle 2"/>
          <p:cNvSpPr>
            <a:spLocks noChangeArrowheads="1"/>
          </p:cNvSpPr>
          <p:nvPr/>
        </p:nvSpPr>
        <p:spPr bwMode="auto">
          <a:xfrm>
            <a:off x="482600" y="22050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9461" name="Text Box 15"/>
          <p:cNvSpPr txBox="1">
            <a:spLocks noChangeArrowheads="1"/>
          </p:cNvSpPr>
          <p:nvPr/>
        </p:nvSpPr>
        <p:spPr bwMode="auto">
          <a:xfrm>
            <a:off x="2836863" y="1412875"/>
            <a:ext cx="5245100" cy="5478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spcAft>
                <a:spcPts val="1200"/>
              </a:spcAft>
            </a:pPr>
            <a:r>
              <a:rPr lang="nb-NO" altLang="en-US" sz="2000" dirty="0" err="1"/>
              <a:t>What</a:t>
            </a:r>
            <a:r>
              <a:rPr lang="nb-NO" altLang="en-US" sz="2000" dirty="0"/>
              <a:t> is </a:t>
            </a:r>
            <a:r>
              <a:rPr lang="nb-NO" altLang="en-US" sz="2000" dirty="0" err="1"/>
              <a:t>related</a:t>
            </a:r>
            <a:r>
              <a:rPr lang="nb-NO" altLang="en-US" sz="2000" dirty="0"/>
              <a:t> to my </a:t>
            </a:r>
            <a:r>
              <a:rPr lang="nb-NO" altLang="en-US" sz="2000" dirty="0" err="1"/>
              <a:t>project</a:t>
            </a:r>
            <a:r>
              <a:rPr lang="nb-NO" altLang="en-US" sz="2000" dirty="0"/>
              <a:t> goal?</a:t>
            </a:r>
          </a:p>
          <a:p>
            <a:pPr>
              <a:spcBef>
                <a:spcPct val="0"/>
              </a:spcBef>
              <a:spcAft>
                <a:spcPts val="1200"/>
              </a:spcAft>
            </a:pPr>
            <a:r>
              <a:rPr lang="nb-NO" altLang="en-US" sz="2000" dirty="0" err="1"/>
              <a:t>What</a:t>
            </a:r>
            <a:r>
              <a:rPr lang="nb-NO" altLang="en-US" sz="2000" dirty="0"/>
              <a:t> </a:t>
            </a:r>
            <a:r>
              <a:rPr lang="nb-NO" altLang="en-US" sz="2000" dirty="0" err="1"/>
              <a:t>are</a:t>
            </a:r>
            <a:r>
              <a:rPr lang="nb-NO" altLang="en-US" sz="2000" dirty="0"/>
              <a:t> </a:t>
            </a:r>
            <a:r>
              <a:rPr lang="nb-NO" altLang="en-US" sz="2000" dirty="0" err="1"/>
              <a:t>possible</a:t>
            </a:r>
            <a:r>
              <a:rPr lang="nb-NO" altLang="en-US" sz="2000" dirty="0"/>
              <a:t> </a:t>
            </a:r>
            <a:r>
              <a:rPr lang="nb-NO" altLang="en-US" sz="2000" dirty="0" err="1"/>
              <a:t>criteria</a:t>
            </a:r>
            <a:r>
              <a:rPr lang="nb-NO" altLang="en-US" sz="2000" dirty="0"/>
              <a:t>?</a:t>
            </a:r>
          </a:p>
          <a:p>
            <a:pPr>
              <a:spcBef>
                <a:spcPct val="0"/>
              </a:spcBef>
              <a:spcAft>
                <a:spcPts val="1200"/>
              </a:spcAft>
            </a:pPr>
            <a:r>
              <a:rPr lang="nb-NO" altLang="en-US" sz="2000" dirty="0" err="1"/>
              <a:t>Which</a:t>
            </a:r>
            <a:r>
              <a:rPr lang="nb-NO" altLang="en-US" sz="2000" dirty="0"/>
              <a:t> </a:t>
            </a:r>
            <a:r>
              <a:rPr lang="nb-NO" altLang="en-US" sz="2000" dirty="0" err="1"/>
              <a:t>criteria</a:t>
            </a:r>
            <a:r>
              <a:rPr lang="nb-NO" altLang="en-US" sz="2000" dirty="0"/>
              <a:t> have </a:t>
            </a:r>
            <a:r>
              <a:rPr lang="nb-NO" altLang="en-US" sz="2000" dirty="0" err="1"/>
              <a:t>the</a:t>
            </a:r>
            <a:r>
              <a:rPr lang="nb-NO" altLang="en-US" sz="2000" dirty="0"/>
              <a:t> </a:t>
            </a:r>
            <a:r>
              <a:rPr lang="nb-NO" altLang="en-US" sz="2000" dirty="0" err="1"/>
              <a:t>highest</a:t>
            </a:r>
            <a:r>
              <a:rPr lang="nb-NO" altLang="en-US" sz="2000" dirty="0"/>
              <a:t> </a:t>
            </a:r>
            <a:r>
              <a:rPr lang="nb-NO" altLang="en-US" sz="2000" dirty="0" err="1"/>
              <a:t>impact</a:t>
            </a:r>
            <a:r>
              <a:rPr lang="nb-NO" altLang="en-US" sz="2000" dirty="0"/>
              <a:t> </a:t>
            </a:r>
            <a:r>
              <a:rPr lang="nb-NO" altLang="en-US" sz="2000" dirty="0" err="1"/>
              <a:t>on</a:t>
            </a:r>
            <a:r>
              <a:rPr lang="nb-NO" altLang="en-US" sz="2000" dirty="0"/>
              <a:t> </a:t>
            </a:r>
            <a:r>
              <a:rPr lang="nb-NO" altLang="en-US" sz="2000" dirty="0" err="1"/>
              <a:t>the</a:t>
            </a:r>
            <a:r>
              <a:rPr lang="nb-NO" altLang="en-US" sz="2000" dirty="0"/>
              <a:t> </a:t>
            </a:r>
            <a:r>
              <a:rPr lang="nb-NO" altLang="en-US" sz="2000" dirty="0" err="1"/>
              <a:t>process</a:t>
            </a:r>
            <a:r>
              <a:rPr lang="nb-NO" altLang="en-US" sz="2000" dirty="0"/>
              <a:t>?</a:t>
            </a:r>
            <a:br>
              <a:rPr lang="nb-NO" altLang="en-US" sz="2000" dirty="0"/>
            </a:br>
            <a:endParaRPr lang="nb-NO" altLang="en-US" sz="2000" dirty="0"/>
          </a:p>
          <a:p>
            <a:pPr marL="0" indent="0">
              <a:spcBef>
                <a:spcPct val="0"/>
              </a:spcBef>
              <a:spcAft>
                <a:spcPts val="1200"/>
              </a:spcAft>
              <a:buNone/>
            </a:pPr>
            <a:r>
              <a:rPr lang="nb-NO" altLang="en-US" sz="2000" i="1" dirty="0"/>
              <a:t>-&gt; </a:t>
            </a:r>
            <a:r>
              <a:rPr lang="nb-NO" altLang="en-US" sz="2000" i="1" dirty="0" err="1"/>
              <a:t>Which</a:t>
            </a:r>
            <a:r>
              <a:rPr lang="nb-NO" altLang="en-US" sz="2000" i="1" dirty="0"/>
              <a:t> data </a:t>
            </a:r>
            <a:r>
              <a:rPr lang="nb-NO" altLang="en-US" sz="2000" i="1" dirty="0" err="1"/>
              <a:t>represent</a:t>
            </a:r>
            <a:r>
              <a:rPr lang="nb-NO" altLang="en-US" sz="2000" i="1" dirty="0"/>
              <a:t> </a:t>
            </a:r>
            <a:r>
              <a:rPr lang="nb-NO" altLang="en-US" sz="2000" i="1" dirty="0" err="1"/>
              <a:t>the</a:t>
            </a:r>
            <a:r>
              <a:rPr lang="nb-NO" altLang="en-US" sz="2000" i="1" dirty="0"/>
              <a:t> </a:t>
            </a:r>
            <a:r>
              <a:rPr lang="nb-NO" altLang="en-US" sz="2000" i="1" dirty="0" err="1"/>
              <a:t>chosen</a:t>
            </a:r>
            <a:r>
              <a:rPr lang="nb-NO" altLang="en-US" sz="2000" i="1" dirty="0"/>
              <a:t> </a:t>
            </a:r>
            <a:r>
              <a:rPr lang="nb-NO" altLang="en-US" sz="2000" i="1" dirty="0" err="1"/>
              <a:t>criteria</a:t>
            </a:r>
            <a:r>
              <a:rPr lang="nb-NO" altLang="en-US" sz="2000" i="1" dirty="0"/>
              <a:t>?</a:t>
            </a:r>
          </a:p>
          <a:p>
            <a:pPr>
              <a:spcBef>
                <a:spcPct val="0"/>
              </a:spcBef>
              <a:spcAft>
                <a:spcPts val="1200"/>
              </a:spcAft>
            </a:pPr>
            <a:endParaRPr lang="nb-NO" altLang="en-US" sz="2000" dirty="0"/>
          </a:p>
          <a:p>
            <a:pPr>
              <a:spcBef>
                <a:spcPct val="0"/>
              </a:spcBef>
              <a:spcAft>
                <a:spcPts val="1200"/>
              </a:spcAft>
              <a:buFontTx/>
              <a:buNone/>
            </a:pPr>
            <a:r>
              <a:rPr lang="nb-NO" altLang="en-US" sz="2000" dirty="0" err="1"/>
              <a:t>Chosen</a:t>
            </a:r>
            <a:r>
              <a:rPr lang="nb-NO" altLang="en-US" sz="2000" dirty="0"/>
              <a:t> </a:t>
            </a:r>
            <a:r>
              <a:rPr lang="nb-NO" altLang="en-US" sz="2000" dirty="0" err="1"/>
              <a:t>criteria</a:t>
            </a:r>
            <a:r>
              <a:rPr lang="nb-NO" altLang="en-US" sz="2000" dirty="0"/>
              <a:t>…</a:t>
            </a:r>
          </a:p>
          <a:p>
            <a:pPr>
              <a:spcBef>
                <a:spcPct val="0"/>
              </a:spcBef>
              <a:spcAft>
                <a:spcPts val="1200"/>
              </a:spcAft>
              <a:buFontTx/>
              <a:buChar char="-"/>
            </a:pPr>
            <a:r>
              <a:rPr lang="nb-NO" altLang="en-US" sz="2000" dirty="0" err="1"/>
              <a:t>represent</a:t>
            </a:r>
            <a:r>
              <a:rPr lang="nb-NO" altLang="en-US" sz="2000" dirty="0"/>
              <a:t> </a:t>
            </a:r>
            <a:r>
              <a:rPr lang="nb-NO" altLang="en-US" sz="2000" dirty="0" err="1"/>
              <a:t>characteristics</a:t>
            </a:r>
            <a:r>
              <a:rPr lang="nb-NO" altLang="en-US" sz="2000" dirty="0"/>
              <a:t> of </a:t>
            </a:r>
            <a:r>
              <a:rPr lang="nb-NO" altLang="en-US" sz="2000" dirty="0" err="1"/>
              <a:t>project</a:t>
            </a:r>
            <a:r>
              <a:rPr lang="nb-NO" altLang="en-US" sz="2000" dirty="0"/>
              <a:t> goal</a:t>
            </a:r>
          </a:p>
          <a:p>
            <a:pPr>
              <a:spcBef>
                <a:spcPct val="0"/>
              </a:spcBef>
              <a:spcAft>
                <a:spcPts val="1200"/>
              </a:spcAft>
              <a:buFontTx/>
              <a:buChar char="-"/>
            </a:pPr>
            <a:r>
              <a:rPr lang="nb-NO" altLang="en-US" sz="2000" dirty="0" err="1"/>
              <a:t>can</a:t>
            </a:r>
            <a:r>
              <a:rPr lang="nb-NO" altLang="en-US" sz="2000" dirty="0"/>
              <a:t> be </a:t>
            </a:r>
            <a:r>
              <a:rPr lang="nb-NO" altLang="en-US" sz="2000" b="1" i="1" dirty="0"/>
              <a:t>spatial</a:t>
            </a:r>
            <a:r>
              <a:rPr lang="nb-NO" altLang="en-US" sz="2000" dirty="0"/>
              <a:t> (</a:t>
            </a:r>
            <a:r>
              <a:rPr lang="nb-NO" altLang="en-US" sz="2000" dirty="0" err="1"/>
              <a:t>geometry</a:t>
            </a:r>
            <a:r>
              <a:rPr lang="nb-NO" altLang="en-US" sz="2000" dirty="0"/>
              <a:t>, </a:t>
            </a:r>
            <a:r>
              <a:rPr lang="nb-NO" altLang="en-US" sz="2000" dirty="0" err="1"/>
              <a:t>topology</a:t>
            </a:r>
            <a:r>
              <a:rPr lang="nb-NO" altLang="en-US" sz="2000" dirty="0"/>
              <a:t>) or </a:t>
            </a:r>
            <a:r>
              <a:rPr lang="nb-NO" altLang="en-US" sz="2000" b="1" i="1" dirty="0" err="1"/>
              <a:t>factual</a:t>
            </a:r>
            <a:r>
              <a:rPr lang="nb-NO" altLang="en-US" sz="2000" dirty="0"/>
              <a:t> (</a:t>
            </a:r>
            <a:r>
              <a:rPr lang="nb-NO" altLang="en-US" sz="2000" dirty="0" err="1"/>
              <a:t>attributes</a:t>
            </a:r>
            <a:r>
              <a:rPr lang="nb-NO" altLang="en-US" sz="2000" dirty="0"/>
              <a:t>), and</a:t>
            </a:r>
          </a:p>
          <a:p>
            <a:pPr>
              <a:spcBef>
                <a:spcPct val="0"/>
              </a:spcBef>
              <a:spcAft>
                <a:spcPts val="1200"/>
              </a:spcAft>
              <a:buFontTx/>
              <a:buChar char="-"/>
            </a:pPr>
            <a:r>
              <a:rPr lang="nb-NO" altLang="en-US" sz="2000" b="1" i="1" dirty="0"/>
              <a:t>hard</a:t>
            </a:r>
            <a:r>
              <a:rPr lang="nb-NO" altLang="en-US" sz="2000" dirty="0"/>
              <a:t> (must-have) or </a:t>
            </a:r>
            <a:r>
              <a:rPr lang="nb-NO" altLang="en-US" sz="2000" b="1" i="1" dirty="0" err="1"/>
              <a:t>weak</a:t>
            </a:r>
            <a:r>
              <a:rPr lang="nb-NO" altLang="en-US" sz="2000" dirty="0"/>
              <a:t> (nice-to-have)</a:t>
            </a:r>
          </a:p>
          <a:p>
            <a:pPr>
              <a:spcBef>
                <a:spcPct val="0"/>
              </a:spcBef>
              <a:spcAft>
                <a:spcPts val="1200"/>
              </a:spcAft>
              <a:buFontTx/>
              <a:buNone/>
            </a:pPr>
            <a:endParaRPr lang="nb-NO" altLang="en-US"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1026"/>
          <p:cNvSpPr>
            <a:spLocks noGrp="1" noChangeArrowheads="1"/>
          </p:cNvSpPr>
          <p:nvPr>
            <p:ph type="title"/>
          </p:nvPr>
        </p:nvSpPr>
        <p:spPr/>
        <p:txBody>
          <a:bodyPr/>
          <a:lstStyle/>
          <a:p>
            <a:pPr eaLnBrk="1" hangingPunct="1"/>
            <a:r>
              <a:rPr lang="en-GB" altLang="en-US" noProof="0" dirty="0" smtClean="0"/>
              <a:t>Example: Oslo</a:t>
            </a:r>
            <a:endParaRPr lang="en-GB" altLang="en-US" noProof="0" dirty="0"/>
          </a:p>
        </p:txBody>
      </p:sp>
      <p:sp>
        <p:nvSpPr>
          <p:cNvPr id="20484" name="Rectangle 6"/>
          <p:cNvSpPr>
            <a:spLocks noChangeArrowheads="1"/>
          </p:cNvSpPr>
          <p:nvPr/>
        </p:nvSpPr>
        <p:spPr bwMode="auto">
          <a:xfrm>
            <a:off x="490538" y="150018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20485" name="Rectangle 2"/>
          <p:cNvSpPr>
            <a:spLocks noChangeArrowheads="1"/>
          </p:cNvSpPr>
          <p:nvPr/>
        </p:nvSpPr>
        <p:spPr bwMode="auto">
          <a:xfrm>
            <a:off x="482600" y="22050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pic>
        <p:nvPicPr>
          <p:cNvPr id="204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9413" y="42863"/>
            <a:ext cx="3684587" cy="203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 Box 15"/>
          <p:cNvSpPr txBox="1">
            <a:spLocks noChangeArrowheads="1"/>
          </p:cNvSpPr>
          <p:nvPr/>
        </p:nvSpPr>
        <p:spPr bwMode="auto">
          <a:xfrm>
            <a:off x="2836863" y="2276475"/>
            <a:ext cx="52451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marL="0" indent="0">
              <a:spcBef>
                <a:spcPct val="0"/>
              </a:spcBef>
              <a:spcAft>
                <a:spcPts val="1200"/>
              </a:spcAft>
              <a:buFontTx/>
              <a:buNone/>
              <a:defRPr/>
            </a:pPr>
            <a:r>
              <a:rPr lang="en-GB" altLang="en-US" sz="2000" b="1" dirty="0"/>
              <a:t>Task: Define problem and criteria!</a:t>
            </a:r>
            <a:endParaRPr lang="en-GB" altLang="en-US" sz="2000" dirty="0"/>
          </a:p>
          <a:p>
            <a:pPr>
              <a:spcBef>
                <a:spcPct val="0"/>
              </a:spcBef>
              <a:spcAft>
                <a:spcPts val="1200"/>
              </a:spcAft>
              <a:defRPr/>
            </a:pPr>
            <a:r>
              <a:rPr lang="en-GB" altLang="en-US" sz="2000" dirty="0"/>
              <a:t>What is related to my project goal?</a:t>
            </a:r>
          </a:p>
          <a:p>
            <a:pPr>
              <a:spcBef>
                <a:spcPct val="0"/>
              </a:spcBef>
              <a:spcAft>
                <a:spcPts val="1200"/>
              </a:spcAft>
              <a:defRPr/>
            </a:pPr>
            <a:r>
              <a:rPr lang="en-GB" altLang="en-US" sz="2000" dirty="0"/>
              <a:t>What are possible criteria?</a:t>
            </a:r>
          </a:p>
          <a:p>
            <a:pPr lvl="1">
              <a:spcBef>
                <a:spcPct val="0"/>
              </a:spcBef>
              <a:spcAft>
                <a:spcPts val="1200"/>
              </a:spcAft>
              <a:defRPr/>
            </a:pPr>
            <a:r>
              <a:rPr lang="en-GB" altLang="en-US" sz="2000" dirty="0"/>
              <a:t>spatial / factual</a:t>
            </a:r>
          </a:p>
          <a:p>
            <a:pPr lvl="1">
              <a:spcBef>
                <a:spcPct val="0"/>
              </a:spcBef>
              <a:spcAft>
                <a:spcPts val="1200"/>
              </a:spcAft>
              <a:defRPr/>
            </a:pPr>
            <a:r>
              <a:rPr lang="en-GB" altLang="en-US" sz="2000" dirty="0"/>
              <a:t>hard / weak</a:t>
            </a:r>
          </a:p>
          <a:p>
            <a:pPr>
              <a:spcBef>
                <a:spcPct val="0"/>
              </a:spcBef>
              <a:spcAft>
                <a:spcPts val="1200"/>
              </a:spcAft>
              <a:defRPr/>
            </a:pPr>
            <a:r>
              <a:rPr lang="en-GB" altLang="en-US" sz="2000" dirty="0"/>
              <a:t>Importance of criteria: what is their impact?</a:t>
            </a:r>
          </a:p>
          <a:p>
            <a:pPr>
              <a:spcBef>
                <a:spcPct val="0"/>
              </a:spcBef>
              <a:spcAft>
                <a:spcPts val="1200"/>
              </a:spcAft>
              <a:defRPr/>
            </a:pPr>
            <a:r>
              <a:rPr lang="en-GB" altLang="en-US" sz="2000" dirty="0"/>
              <a:t>Which data represent the chosen criteria?</a:t>
            </a:r>
          </a:p>
          <a:p>
            <a:pPr marL="0" lvl="1" indent="0">
              <a:spcBef>
                <a:spcPts val="1200"/>
              </a:spcBef>
              <a:spcAft>
                <a:spcPts val="2400"/>
              </a:spcAft>
              <a:buFontTx/>
              <a:buNone/>
              <a:defRPr/>
            </a:pPr>
            <a:r>
              <a:rPr lang="en-GB" altLang="en-US" sz="2000" i="1" dirty="0"/>
              <a:t>Try to find 3-5 criteria of different types!</a:t>
            </a:r>
          </a:p>
        </p:txBody>
      </p:sp>
      <p:sp>
        <p:nvSpPr>
          <p:cNvPr id="12" name="TextBox 11"/>
          <p:cNvSpPr txBox="1"/>
          <p:nvPr/>
        </p:nvSpPr>
        <p:spPr>
          <a:xfrm>
            <a:off x="7874000" y="2085975"/>
            <a:ext cx="1270000" cy="246063"/>
          </a:xfrm>
          <a:prstGeom prst="rect">
            <a:avLst/>
          </a:prstGeom>
          <a:noFill/>
        </p:spPr>
        <p:txBody>
          <a:bodyPr>
            <a:spAutoFit/>
          </a:bodyPr>
          <a:lstStyle/>
          <a:p>
            <a:pPr algn="r">
              <a:defRPr/>
            </a:pPr>
            <a:r>
              <a:rPr lang="en-US" sz="1000" dirty="0">
                <a:latin typeface="+mn-lt"/>
              </a:rPr>
              <a:t>finn.no</a:t>
            </a:r>
          </a:p>
        </p:txBody>
      </p:sp>
      <p:sp>
        <p:nvSpPr>
          <p:cNvPr id="4" name="Rectangle 3"/>
          <p:cNvSpPr/>
          <p:nvPr/>
        </p:nvSpPr>
        <p:spPr>
          <a:xfrm>
            <a:off x="323850" y="704850"/>
            <a:ext cx="5040238" cy="400110"/>
          </a:xfrm>
          <a:prstGeom prst="rect">
            <a:avLst/>
          </a:prstGeom>
        </p:spPr>
        <p:txBody>
          <a:bodyPr wrap="square">
            <a:spAutoFit/>
          </a:bodyPr>
          <a:lstStyle/>
          <a:p>
            <a:pPr>
              <a:spcAft>
                <a:spcPts val="1200"/>
              </a:spcAft>
              <a:defRPr/>
            </a:pPr>
            <a:r>
              <a:rPr lang="nb-NO" altLang="en-US" sz="2000" b="1" dirty="0" err="1">
                <a:latin typeface="+mn-lt"/>
              </a:rPr>
              <a:t>Where</a:t>
            </a:r>
            <a:r>
              <a:rPr lang="nb-NO" altLang="en-US" sz="2000" b="1" dirty="0">
                <a:latin typeface="+mn-lt"/>
              </a:rPr>
              <a:t> is </a:t>
            </a:r>
            <a:r>
              <a:rPr lang="nb-NO" altLang="en-US" sz="2000" b="1" dirty="0" err="1">
                <a:latin typeface="+mn-lt"/>
              </a:rPr>
              <a:t>the</a:t>
            </a:r>
            <a:r>
              <a:rPr lang="nb-NO" altLang="en-US" sz="2000" b="1" dirty="0">
                <a:latin typeface="+mn-lt"/>
              </a:rPr>
              <a:t> best </a:t>
            </a:r>
            <a:r>
              <a:rPr lang="nb-NO" altLang="en-US" sz="2000" b="1" dirty="0" err="1">
                <a:latin typeface="+mn-lt"/>
              </a:rPr>
              <a:t>place</a:t>
            </a:r>
            <a:r>
              <a:rPr lang="nb-NO" altLang="en-US" sz="2000" b="1" dirty="0">
                <a:latin typeface="+mn-lt"/>
              </a:rPr>
              <a:t> to live in Oslo?</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1026"/>
          <p:cNvSpPr>
            <a:spLocks noGrp="1" noChangeArrowheads="1"/>
          </p:cNvSpPr>
          <p:nvPr>
            <p:ph type="title"/>
          </p:nvPr>
        </p:nvSpPr>
        <p:spPr>
          <a:solidFill>
            <a:schemeClr val="bg1"/>
          </a:solidFill>
        </p:spPr>
        <p:txBody>
          <a:bodyPr/>
          <a:lstStyle/>
          <a:p>
            <a:pPr eaLnBrk="1" hangingPunct="1"/>
            <a:r>
              <a:rPr lang="en-GB" altLang="en-US" noProof="0" dirty="0" smtClean="0"/>
              <a:t>Reclassify / operationalisation</a:t>
            </a:r>
            <a:endParaRPr lang="en-GB" altLang="en-US" noProof="0" dirty="0"/>
          </a:p>
        </p:txBody>
      </p:sp>
      <p:sp>
        <p:nvSpPr>
          <p:cNvPr id="21508" name="Rectangle 4"/>
          <p:cNvSpPr>
            <a:spLocks noChangeArrowheads="1"/>
          </p:cNvSpPr>
          <p:nvPr/>
        </p:nvSpPr>
        <p:spPr bwMode="auto">
          <a:xfrm>
            <a:off x="481013" y="2924175"/>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21509" name="Group 13"/>
          <p:cNvGrpSpPr>
            <a:grpSpLocks/>
          </p:cNvGrpSpPr>
          <p:nvPr/>
        </p:nvGrpSpPr>
        <p:grpSpPr bwMode="auto">
          <a:xfrm>
            <a:off x="3540843" y="2806513"/>
            <a:ext cx="3617217" cy="2794272"/>
            <a:chOff x="2855309" y="1504074"/>
            <a:chExt cx="4605635" cy="3558414"/>
          </a:xfrm>
        </p:grpSpPr>
        <p:grpSp>
          <p:nvGrpSpPr>
            <p:cNvPr id="21520" name="Group 6"/>
            <p:cNvGrpSpPr>
              <a:grpSpLocks/>
            </p:cNvGrpSpPr>
            <p:nvPr/>
          </p:nvGrpSpPr>
          <p:grpSpPr bwMode="auto">
            <a:xfrm>
              <a:off x="2855309" y="1504074"/>
              <a:ext cx="4576971" cy="1611305"/>
              <a:chOff x="2829670" y="3568931"/>
              <a:chExt cx="4576971" cy="1611305"/>
            </a:xfrm>
          </p:grpSpPr>
          <p:grpSp>
            <p:nvGrpSpPr>
              <p:cNvPr id="21533" name="Group 3"/>
              <p:cNvGrpSpPr>
                <a:grpSpLocks/>
              </p:cNvGrpSpPr>
              <p:nvPr/>
            </p:nvGrpSpPr>
            <p:grpSpPr bwMode="auto">
              <a:xfrm>
                <a:off x="2829670" y="3568931"/>
                <a:ext cx="1606654" cy="1606925"/>
                <a:chOff x="2177207" y="3033934"/>
                <a:chExt cx="2146439" cy="2146801"/>
              </a:xfrm>
            </p:grpSpPr>
            <p:sp>
              <p:nvSpPr>
                <p:cNvPr id="21540" name="Rectangle 3"/>
                <p:cNvSpPr>
                  <a:spLocks noChangeArrowheads="1"/>
                </p:cNvSpPr>
                <p:nvPr/>
              </p:nvSpPr>
              <p:spPr bwMode="auto">
                <a:xfrm>
                  <a:off x="2177209" y="3033934"/>
                  <a:ext cx="1079582" cy="1079766"/>
                </a:xfrm>
                <a:prstGeom prst="rect">
                  <a:avLst/>
                </a:prstGeom>
                <a:solidFill>
                  <a:srgbClr val="CCFFFF"/>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dirty="0"/>
                    <a:t>dry</a:t>
                  </a:r>
                  <a:endParaRPr lang="en-GB" altLang="en-US" sz="2000" b="1" dirty="0"/>
                </a:p>
              </p:txBody>
            </p:sp>
            <p:sp>
              <p:nvSpPr>
                <p:cNvPr id="21541" name="Rectangle 4"/>
                <p:cNvSpPr>
                  <a:spLocks noChangeArrowheads="1"/>
                </p:cNvSpPr>
                <p:nvPr/>
              </p:nvSpPr>
              <p:spPr bwMode="auto">
                <a:xfrm>
                  <a:off x="3244063" y="3033936"/>
                  <a:ext cx="1079583" cy="1079764"/>
                </a:xfrm>
                <a:prstGeom prst="rect">
                  <a:avLst/>
                </a:prstGeom>
                <a:solidFill>
                  <a:srgbClr val="3366FF"/>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wet</a:t>
                  </a:r>
                  <a:endParaRPr lang="en-GB" altLang="en-US" sz="2000" b="1"/>
                </a:p>
              </p:txBody>
            </p:sp>
            <p:sp>
              <p:nvSpPr>
                <p:cNvPr id="21542" name="Rectangle 5"/>
                <p:cNvSpPr>
                  <a:spLocks noChangeArrowheads="1"/>
                </p:cNvSpPr>
                <p:nvPr/>
              </p:nvSpPr>
              <p:spPr bwMode="auto">
                <a:xfrm>
                  <a:off x="2177207" y="4100972"/>
                  <a:ext cx="1079582" cy="1079763"/>
                </a:xfrm>
                <a:prstGeom prst="rect">
                  <a:avLst/>
                </a:prstGeom>
                <a:solidFill>
                  <a:srgbClr val="00CCFF"/>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dirty="0"/>
                    <a:t>mild</a:t>
                  </a:r>
                  <a:endParaRPr lang="en-GB" altLang="en-US" sz="2000" b="1" dirty="0"/>
                </a:p>
              </p:txBody>
            </p:sp>
            <p:sp>
              <p:nvSpPr>
                <p:cNvPr id="21543" name="Rectangle 6"/>
                <p:cNvSpPr>
                  <a:spLocks noChangeArrowheads="1"/>
                </p:cNvSpPr>
                <p:nvPr/>
              </p:nvSpPr>
              <p:spPr bwMode="auto">
                <a:xfrm>
                  <a:off x="3244063" y="4100972"/>
                  <a:ext cx="1079583" cy="1079763"/>
                </a:xfrm>
                <a:prstGeom prst="rect">
                  <a:avLst/>
                </a:prstGeom>
                <a:solidFill>
                  <a:srgbClr val="3366FF"/>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wet</a:t>
                  </a:r>
                  <a:endParaRPr lang="en-GB" altLang="en-US" sz="2000" b="1"/>
                </a:p>
              </p:txBody>
            </p:sp>
          </p:grpSp>
          <p:grpSp>
            <p:nvGrpSpPr>
              <p:cNvPr id="21534" name="Group 2"/>
              <p:cNvGrpSpPr>
                <a:grpSpLocks/>
              </p:cNvGrpSpPr>
              <p:nvPr/>
            </p:nvGrpSpPr>
            <p:grpSpPr bwMode="auto">
              <a:xfrm>
                <a:off x="5800091" y="3573686"/>
                <a:ext cx="1606550" cy="1606550"/>
                <a:chOff x="5822107" y="3033936"/>
                <a:chExt cx="2146300" cy="2146300"/>
              </a:xfrm>
            </p:grpSpPr>
            <p:sp>
              <p:nvSpPr>
                <p:cNvPr id="21536" name="Rectangle 7"/>
                <p:cNvSpPr>
                  <a:spLocks noChangeArrowheads="1"/>
                </p:cNvSpPr>
                <p:nvPr/>
              </p:nvSpPr>
              <p:spPr bwMode="auto">
                <a:xfrm>
                  <a:off x="5822084" y="3033949"/>
                  <a:ext cx="1079583" cy="1079763"/>
                </a:xfrm>
                <a:prstGeom prst="rect">
                  <a:avLst/>
                </a:prstGeom>
                <a:solidFill>
                  <a:srgbClr val="3399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3</a:t>
                  </a:r>
                  <a:endParaRPr lang="en-GB" altLang="en-US" sz="2000" b="1"/>
                </a:p>
              </p:txBody>
            </p:sp>
            <p:sp>
              <p:nvSpPr>
                <p:cNvPr id="21537" name="Rectangle 8"/>
                <p:cNvSpPr>
                  <a:spLocks noChangeArrowheads="1"/>
                </p:cNvSpPr>
                <p:nvPr/>
              </p:nvSpPr>
              <p:spPr bwMode="auto">
                <a:xfrm>
                  <a:off x="6888941" y="3033949"/>
                  <a:ext cx="1079582" cy="1079763"/>
                </a:xfrm>
                <a:prstGeom prst="rect">
                  <a:avLst/>
                </a:prstGeom>
                <a:solidFill>
                  <a:srgbClr val="CCFFCC"/>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1</a:t>
                  </a:r>
                  <a:endParaRPr lang="en-GB" altLang="en-US" sz="2000" b="1"/>
                </a:p>
              </p:txBody>
            </p:sp>
            <p:sp>
              <p:nvSpPr>
                <p:cNvPr id="21538" name="Rectangle 9"/>
                <p:cNvSpPr>
                  <a:spLocks noChangeArrowheads="1"/>
                </p:cNvSpPr>
                <p:nvPr/>
              </p:nvSpPr>
              <p:spPr bwMode="auto">
                <a:xfrm>
                  <a:off x="5822084" y="4100984"/>
                  <a:ext cx="1079583" cy="1079764"/>
                </a:xfrm>
                <a:prstGeom prst="rect">
                  <a:avLst/>
                </a:prstGeom>
                <a:solidFill>
                  <a:srgbClr val="00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2</a:t>
                  </a:r>
                  <a:endParaRPr lang="en-GB" altLang="en-US" sz="2000" b="1"/>
                </a:p>
              </p:txBody>
            </p:sp>
            <p:sp>
              <p:nvSpPr>
                <p:cNvPr id="21539" name="Rectangle 10"/>
                <p:cNvSpPr>
                  <a:spLocks noChangeArrowheads="1"/>
                </p:cNvSpPr>
                <p:nvPr/>
              </p:nvSpPr>
              <p:spPr bwMode="auto">
                <a:xfrm>
                  <a:off x="6888941" y="4100984"/>
                  <a:ext cx="1079582" cy="1079764"/>
                </a:xfrm>
                <a:prstGeom prst="rect">
                  <a:avLst/>
                </a:prstGeom>
                <a:solidFill>
                  <a:srgbClr val="CCFFCC"/>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1</a:t>
                  </a:r>
                  <a:endParaRPr lang="en-GB" altLang="en-US" sz="2000" b="1"/>
                </a:p>
              </p:txBody>
            </p:sp>
          </p:grpSp>
          <p:sp>
            <p:nvSpPr>
              <p:cNvPr id="21535" name="Line 17"/>
              <p:cNvSpPr>
                <a:spLocks noChangeShapeType="1"/>
              </p:cNvSpPr>
              <p:nvPr/>
            </p:nvSpPr>
            <p:spPr bwMode="auto">
              <a:xfrm flipV="1">
                <a:off x="4716016" y="4372207"/>
                <a:ext cx="855559" cy="1"/>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GB"/>
              </a:p>
            </p:txBody>
          </p:sp>
        </p:grpSp>
        <p:grpSp>
          <p:nvGrpSpPr>
            <p:cNvPr id="21521" name="Group 9"/>
            <p:cNvGrpSpPr>
              <a:grpSpLocks/>
            </p:cNvGrpSpPr>
            <p:nvPr/>
          </p:nvGrpSpPr>
          <p:grpSpPr bwMode="auto">
            <a:xfrm>
              <a:off x="2877924" y="3431571"/>
              <a:ext cx="4583020" cy="1630917"/>
              <a:chOff x="2849260" y="3869665"/>
              <a:chExt cx="4583020" cy="1630917"/>
            </a:xfrm>
          </p:grpSpPr>
          <p:grpSp>
            <p:nvGrpSpPr>
              <p:cNvPr id="21522" name="Group 52"/>
              <p:cNvGrpSpPr>
                <a:grpSpLocks/>
              </p:cNvGrpSpPr>
              <p:nvPr/>
            </p:nvGrpSpPr>
            <p:grpSpPr bwMode="auto">
              <a:xfrm>
                <a:off x="2849260" y="3874417"/>
                <a:ext cx="1626165" cy="1626165"/>
                <a:chOff x="1143000" y="2057400"/>
                <a:chExt cx="2146300" cy="2146300"/>
              </a:xfrm>
            </p:grpSpPr>
            <p:sp>
              <p:nvSpPr>
                <p:cNvPr id="21529" name="Rectangle 8"/>
                <p:cNvSpPr>
                  <a:spLocks noChangeArrowheads="1"/>
                </p:cNvSpPr>
                <p:nvPr/>
              </p:nvSpPr>
              <p:spPr bwMode="auto">
                <a:xfrm>
                  <a:off x="1142487" y="2057648"/>
                  <a:ext cx="1079132" cy="1079313"/>
                </a:xfrm>
                <a:prstGeom prst="rect">
                  <a:avLst/>
                </a:prstGeom>
                <a:solidFill>
                  <a:srgbClr val="FFFF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sand</a:t>
                  </a:r>
                  <a:endParaRPr lang="en-GB" altLang="en-US" sz="2000" b="1"/>
                </a:p>
              </p:txBody>
            </p:sp>
            <p:sp>
              <p:nvSpPr>
                <p:cNvPr id="21530" name="Rectangle 9"/>
                <p:cNvSpPr>
                  <a:spLocks noChangeArrowheads="1"/>
                </p:cNvSpPr>
                <p:nvPr/>
              </p:nvSpPr>
              <p:spPr bwMode="auto">
                <a:xfrm>
                  <a:off x="2209046" y="2057648"/>
                  <a:ext cx="1074942" cy="1079313"/>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silt</a:t>
                  </a:r>
                  <a:endParaRPr lang="en-GB" altLang="en-US" sz="2000" b="1"/>
                </a:p>
              </p:txBody>
            </p:sp>
            <p:sp>
              <p:nvSpPr>
                <p:cNvPr id="21531" name="Rectangle 10"/>
                <p:cNvSpPr>
                  <a:spLocks noChangeArrowheads="1"/>
                </p:cNvSpPr>
                <p:nvPr/>
              </p:nvSpPr>
              <p:spPr bwMode="auto">
                <a:xfrm>
                  <a:off x="1142487" y="3124386"/>
                  <a:ext cx="1079132" cy="1079314"/>
                </a:xfrm>
                <a:prstGeom prst="rect">
                  <a:avLst/>
                </a:prstGeom>
                <a:solidFill>
                  <a:srgbClr val="C0C0C0"/>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clay</a:t>
                  </a:r>
                  <a:endParaRPr lang="en-GB" altLang="en-US" sz="2000" b="1"/>
                </a:p>
              </p:txBody>
            </p:sp>
            <p:sp>
              <p:nvSpPr>
                <p:cNvPr id="21532" name="Rectangle 11"/>
                <p:cNvSpPr>
                  <a:spLocks noChangeArrowheads="1"/>
                </p:cNvSpPr>
                <p:nvPr/>
              </p:nvSpPr>
              <p:spPr bwMode="auto">
                <a:xfrm>
                  <a:off x="2209046" y="3124386"/>
                  <a:ext cx="1074942" cy="1079314"/>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silt</a:t>
                  </a:r>
                  <a:endParaRPr lang="en-GB" altLang="en-US" sz="2000" b="1"/>
                </a:p>
              </p:txBody>
            </p:sp>
          </p:grpSp>
          <p:grpSp>
            <p:nvGrpSpPr>
              <p:cNvPr id="21523" name="Group 57"/>
              <p:cNvGrpSpPr>
                <a:grpSpLocks/>
              </p:cNvGrpSpPr>
              <p:nvPr/>
            </p:nvGrpSpPr>
            <p:grpSpPr bwMode="auto">
              <a:xfrm>
                <a:off x="5825730" y="3869665"/>
                <a:ext cx="1606550" cy="1606550"/>
                <a:chOff x="4953000" y="2057400"/>
                <a:chExt cx="2146300" cy="2146300"/>
              </a:xfrm>
            </p:grpSpPr>
            <p:sp>
              <p:nvSpPr>
                <p:cNvPr id="21525" name="Rectangle 12"/>
                <p:cNvSpPr>
                  <a:spLocks noChangeArrowheads="1"/>
                </p:cNvSpPr>
                <p:nvPr/>
              </p:nvSpPr>
              <p:spPr bwMode="auto">
                <a:xfrm>
                  <a:off x="4952861" y="2057635"/>
                  <a:ext cx="1079583" cy="1079763"/>
                </a:xfrm>
                <a:prstGeom prst="rect">
                  <a:avLst/>
                </a:prstGeom>
                <a:solidFill>
                  <a:srgbClr val="3399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3</a:t>
                  </a:r>
                  <a:endParaRPr lang="en-GB" altLang="en-US" sz="2000" b="1"/>
                </a:p>
              </p:txBody>
            </p:sp>
            <p:sp>
              <p:nvSpPr>
                <p:cNvPr id="21526" name="Rectangle 13"/>
                <p:cNvSpPr>
                  <a:spLocks noChangeArrowheads="1"/>
                </p:cNvSpPr>
                <p:nvPr/>
              </p:nvSpPr>
              <p:spPr bwMode="auto">
                <a:xfrm>
                  <a:off x="6019718" y="2057635"/>
                  <a:ext cx="1079582" cy="1079763"/>
                </a:xfrm>
                <a:prstGeom prst="rect">
                  <a:avLst/>
                </a:prstGeom>
                <a:solidFill>
                  <a:srgbClr val="00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2</a:t>
                  </a:r>
                  <a:endParaRPr lang="en-GB" altLang="en-US" sz="2000" b="1"/>
                </a:p>
              </p:txBody>
            </p:sp>
            <p:sp>
              <p:nvSpPr>
                <p:cNvPr id="21527" name="Rectangle 14"/>
                <p:cNvSpPr>
                  <a:spLocks noChangeArrowheads="1"/>
                </p:cNvSpPr>
                <p:nvPr/>
              </p:nvSpPr>
              <p:spPr bwMode="auto">
                <a:xfrm>
                  <a:off x="4952861" y="3124670"/>
                  <a:ext cx="1079583" cy="1079762"/>
                </a:xfrm>
                <a:prstGeom prst="rect">
                  <a:avLst/>
                </a:prstGeom>
                <a:solidFill>
                  <a:srgbClr val="CCFFCC"/>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1</a:t>
                  </a:r>
                  <a:endParaRPr lang="en-GB" altLang="en-US" sz="2000" b="1"/>
                </a:p>
              </p:txBody>
            </p:sp>
            <p:sp>
              <p:nvSpPr>
                <p:cNvPr id="21528" name="Rectangle 15"/>
                <p:cNvSpPr>
                  <a:spLocks noChangeArrowheads="1"/>
                </p:cNvSpPr>
                <p:nvPr/>
              </p:nvSpPr>
              <p:spPr bwMode="auto">
                <a:xfrm>
                  <a:off x="6019718" y="3124670"/>
                  <a:ext cx="1079582" cy="1079762"/>
                </a:xfrm>
                <a:prstGeom prst="rect">
                  <a:avLst/>
                </a:prstGeom>
                <a:solidFill>
                  <a:srgbClr val="00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2</a:t>
                  </a:r>
                  <a:endParaRPr lang="en-GB" altLang="en-US" sz="2000" b="1"/>
                </a:p>
              </p:txBody>
            </p:sp>
          </p:grpSp>
          <p:sp>
            <p:nvSpPr>
              <p:cNvPr id="21524" name="Line 17"/>
              <p:cNvSpPr>
                <a:spLocks noChangeShapeType="1"/>
              </p:cNvSpPr>
              <p:nvPr/>
            </p:nvSpPr>
            <p:spPr bwMode="auto">
              <a:xfrm flipV="1">
                <a:off x="4741653" y="4668186"/>
                <a:ext cx="855559" cy="1"/>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GB"/>
              </a:p>
            </p:txBody>
          </p:sp>
        </p:grpSp>
      </p:grpSp>
      <p:grpSp>
        <p:nvGrpSpPr>
          <p:cNvPr id="21510" name="Group 12"/>
          <p:cNvGrpSpPr>
            <a:grpSpLocks/>
          </p:cNvGrpSpPr>
          <p:nvPr/>
        </p:nvGrpSpPr>
        <p:grpSpPr bwMode="auto">
          <a:xfrm>
            <a:off x="3203848" y="5765055"/>
            <a:ext cx="5064596" cy="976373"/>
            <a:chOff x="2979288" y="3305814"/>
            <a:chExt cx="5064545" cy="976452"/>
          </a:xfrm>
        </p:grpSpPr>
        <p:grpSp>
          <p:nvGrpSpPr>
            <p:cNvPr id="21512" name="Group 10"/>
            <p:cNvGrpSpPr>
              <a:grpSpLocks/>
            </p:cNvGrpSpPr>
            <p:nvPr/>
          </p:nvGrpSpPr>
          <p:grpSpPr bwMode="auto">
            <a:xfrm>
              <a:off x="2979288" y="3305814"/>
              <a:ext cx="5064545" cy="400082"/>
              <a:chOff x="2979288" y="3305814"/>
              <a:chExt cx="5064545" cy="400082"/>
            </a:xfrm>
          </p:grpSpPr>
          <p:sp>
            <p:nvSpPr>
              <p:cNvPr id="9" name="TextBox 8"/>
              <p:cNvSpPr txBox="1"/>
              <p:nvPr/>
            </p:nvSpPr>
            <p:spPr>
              <a:xfrm>
                <a:off x="2979288" y="3305814"/>
                <a:ext cx="1736707" cy="400082"/>
              </a:xfrm>
              <a:prstGeom prst="rect">
                <a:avLst/>
              </a:prstGeom>
              <a:noFill/>
            </p:spPr>
            <p:txBody>
              <a:bodyPr wrap="none">
                <a:spAutoFit/>
              </a:bodyPr>
              <a:lstStyle/>
              <a:p>
                <a:pPr>
                  <a:defRPr/>
                </a:pPr>
                <a:r>
                  <a:rPr lang="nb-NO" sz="2000" dirty="0">
                    <a:latin typeface="+mn-lt"/>
                  </a:rPr>
                  <a:t>nominal (</a:t>
                </a:r>
                <a:r>
                  <a:rPr lang="nb-NO" sz="2000" dirty="0" err="1">
                    <a:latin typeface="+mn-lt"/>
                  </a:rPr>
                  <a:t>text</a:t>
                </a:r>
                <a:r>
                  <a:rPr lang="nb-NO" sz="2000" dirty="0">
                    <a:latin typeface="+mn-lt"/>
                  </a:rPr>
                  <a:t>)</a:t>
                </a:r>
              </a:p>
            </p:txBody>
          </p:sp>
          <p:sp>
            <p:nvSpPr>
              <p:cNvPr id="50" name="TextBox 49"/>
              <p:cNvSpPr txBox="1"/>
              <p:nvPr/>
            </p:nvSpPr>
            <p:spPr>
              <a:xfrm>
                <a:off x="5724519" y="3305814"/>
                <a:ext cx="2319314" cy="400082"/>
              </a:xfrm>
              <a:prstGeom prst="rect">
                <a:avLst/>
              </a:prstGeom>
              <a:noFill/>
            </p:spPr>
            <p:txBody>
              <a:bodyPr wrap="none">
                <a:spAutoFit/>
              </a:bodyPr>
              <a:lstStyle/>
              <a:p>
                <a:pPr>
                  <a:defRPr/>
                </a:pPr>
                <a:r>
                  <a:rPr lang="nb-NO" sz="2000" dirty="0" err="1">
                    <a:latin typeface="+mn-lt"/>
                  </a:rPr>
                  <a:t>interval</a:t>
                </a:r>
                <a:r>
                  <a:rPr lang="nb-NO" sz="2000" dirty="0">
                    <a:latin typeface="+mn-lt"/>
                  </a:rPr>
                  <a:t> (</a:t>
                </a:r>
                <a:r>
                  <a:rPr lang="nb-NO" sz="2000" dirty="0" err="1">
                    <a:latin typeface="+mn-lt"/>
                  </a:rPr>
                  <a:t>numbers</a:t>
                </a:r>
                <a:r>
                  <a:rPr lang="nb-NO" sz="2000" dirty="0">
                    <a:latin typeface="+mn-lt"/>
                  </a:rPr>
                  <a:t>)</a:t>
                </a:r>
              </a:p>
            </p:txBody>
          </p:sp>
          <p:sp>
            <p:nvSpPr>
              <p:cNvPr id="21519" name="Line 17"/>
              <p:cNvSpPr>
                <a:spLocks noChangeShapeType="1"/>
              </p:cNvSpPr>
              <p:nvPr/>
            </p:nvSpPr>
            <p:spPr bwMode="auto">
              <a:xfrm flipV="1">
                <a:off x="4741654" y="3509498"/>
                <a:ext cx="855559" cy="1"/>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GB"/>
              </a:p>
            </p:txBody>
          </p:sp>
        </p:grpSp>
        <p:grpSp>
          <p:nvGrpSpPr>
            <p:cNvPr id="21513" name="Group 11"/>
            <p:cNvGrpSpPr>
              <a:grpSpLocks/>
            </p:cNvGrpSpPr>
            <p:nvPr/>
          </p:nvGrpSpPr>
          <p:grpSpPr bwMode="auto">
            <a:xfrm>
              <a:off x="2979288" y="3882124"/>
              <a:ext cx="4528073" cy="400142"/>
              <a:chOff x="2979288" y="3882124"/>
              <a:chExt cx="4528073" cy="400142"/>
            </a:xfrm>
          </p:grpSpPr>
          <p:sp>
            <p:nvSpPr>
              <p:cNvPr id="64" name="TextBox 63"/>
              <p:cNvSpPr txBox="1"/>
              <p:nvPr/>
            </p:nvSpPr>
            <p:spPr>
              <a:xfrm>
                <a:off x="2979288" y="3882124"/>
                <a:ext cx="1566847" cy="400082"/>
              </a:xfrm>
              <a:prstGeom prst="rect">
                <a:avLst/>
              </a:prstGeom>
              <a:noFill/>
            </p:spPr>
            <p:txBody>
              <a:bodyPr wrap="none">
                <a:spAutoFit/>
              </a:bodyPr>
              <a:lstStyle/>
              <a:p>
                <a:pPr>
                  <a:defRPr/>
                </a:pPr>
                <a:r>
                  <a:rPr lang="nb-NO" sz="2000" dirty="0">
                    <a:latin typeface="+mn-lt"/>
                  </a:rPr>
                  <a:t>Input </a:t>
                </a:r>
                <a:r>
                  <a:rPr lang="nb-NO" sz="2000" dirty="0" err="1">
                    <a:latin typeface="+mn-lt"/>
                  </a:rPr>
                  <a:t>values</a:t>
                </a:r>
                <a:endParaRPr lang="nb-NO" sz="2000" dirty="0">
                  <a:latin typeface="+mn-lt"/>
                </a:endParaRPr>
              </a:p>
            </p:txBody>
          </p:sp>
          <p:sp>
            <p:nvSpPr>
              <p:cNvPr id="65" name="TextBox 64"/>
              <p:cNvSpPr txBox="1"/>
              <p:nvPr/>
            </p:nvSpPr>
            <p:spPr>
              <a:xfrm>
                <a:off x="5724519" y="3882124"/>
                <a:ext cx="1782842" cy="400142"/>
              </a:xfrm>
              <a:prstGeom prst="rect">
                <a:avLst/>
              </a:prstGeom>
              <a:noFill/>
            </p:spPr>
            <p:txBody>
              <a:bodyPr wrap="none">
                <a:spAutoFit/>
              </a:bodyPr>
              <a:lstStyle/>
              <a:p>
                <a:pPr>
                  <a:defRPr/>
                </a:pPr>
                <a:r>
                  <a:rPr lang="nb-NO" sz="2000" dirty="0" err="1">
                    <a:latin typeface="+mn-lt"/>
                  </a:rPr>
                  <a:t>Scaled</a:t>
                </a:r>
                <a:r>
                  <a:rPr lang="nb-NO" sz="2000" dirty="0">
                    <a:latin typeface="+mn-lt"/>
                  </a:rPr>
                  <a:t> </a:t>
                </a:r>
                <a:r>
                  <a:rPr lang="nb-NO" sz="2000" dirty="0" err="1">
                    <a:latin typeface="+mn-lt"/>
                  </a:rPr>
                  <a:t>values</a:t>
                </a:r>
                <a:endParaRPr lang="nb-NO" sz="2000" dirty="0">
                  <a:latin typeface="+mn-lt"/>
                </a:endParaRPr>
              </a:p>
            </p:txBody>
          </p:sp>
          <p:sp>
            <p:nvSpPr>
              <p:cNvPr id="21516" name="Line 17"/>
              <p:cNvSpPr>
                <a:spLocks noChangeShapeType="1"/>
              </p:cNvSpPr>
              <p:nvPr/>
            </p:nvSpPr>
            <p:spPr bwMode="auto">
              <a:xfrm flipV="1">
                <a:off x="4741653" y="4085780"/>
                <a:ext cx="855559" cy="1"/>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GB"/>
              </a:p>
            </p:txBody>
          </p:sp>
        </p:grpSp>
      </p:grpSp>
      <p:sp>
        <p:nvSpPr>
          <p:cNvPr id="21511" name="TextBox 38"/>
          <p:cNvSpPr txBox="1">
            <a:spLocks noChangeArrowheads="1"/>
          </p:cNvSpPr>
          <p:nvPr/>
        </p:nvSpPr>
        <p:spPr bwMode="auto">
          <a:xfrm>
            <a:off x="2769368" y="1364575"/>
            <a:ext cx="5835079" cy="79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nSpc>
                <a:spcPct val="120000"/>
              </a:lnSpc>
              <a:spcBef>
                <a:spcPts val="600"/>
              </a:spcBef>
              <a:buFontTx/>
              <a:buNone/>
            </a:pPr>
            <a:r>
              <a:rPr lang="nb-NO" altLang="en-US" sz="2000" dirty="0">
                <a:sym typeface="Wingdings" pitchFamily="2" charset="2"/>
              </a:rPr>
              <a:t>How to </a:t>
            </a:r>
            <a:r>
              <a:rPr lang="nb-NO" altLang="en-US" sz="2000" dirty="0" err="1">
                <a:sym typeface="Wingdings" pitchFamily="2" charset="2"/>
              </a:rPr>
              <a:t>get</a:t>
            </a:r>
            <a:r>
              <a:rPr lang="nb-NO" altLang="en-US" sz="2000" dirty="0">
                <a:sym typeface="Wingdings" pitchFamily="2" charset="2"/>
              </a:rPr>
              <a:t> from </a:t>
            </a:r>
            <a:r>
              <a:rPr lang="nb-NO" altLang="en-US" sz="2000" dirty="0" err="1">
                <a:sym typeface="Wingdings" pitchFamily="2" charset="2"/>
              </a:rPr>
              <a:t>abstract</a:t>
            </a:r>
            <a:r>
              <a:rPr lang="nb-NO" altLang="en-US" sz="2000" dirty="0">
                <a:sym typeface="Wingdings" pitchFamily="2" charset="2"/>
              </a:rPr>
              <a:t> </a:t>
            </a:r>
            <a:r>
              <a:rPr lang="nb-NO" altLang="en-US" sz="2000" dirty="0" err="1">
                <a:sym typeface="Wingdings" pitchFamily="2" charset="2"/>
              </a:rPr>
              <a:t>criteria</a:t>
            </a:r>
            <a:r>
              <a:rPr lang="nb-NO" altLang="en-US" sz="2000" dirty="0">
                <a:sym typeface="Wingdings" pitchFamily="2" charset="2"/>
              </a:rPr>
              <a:t>/spatial data to </a:t>
            </a:r>
            <a:r>
              <a:rPr lang="nb-NO" altLang="en-US" sz="2000" b="1" dirty="0" err="1">
                <a:sym typeface="Wingdings" pitchFamily="2" charset="2"/>
              </a:rPr>
              <a:t>numeric</a:t>
            </a:r>
            <a:r>
              <a:rPr lang="nb-NO" altLang="en-US" sz="2000" dirty="0">
                <a:sym typeface="Wingdings" pitchFamily="2" charset="2"/>
              </a:rPr>
              <a:t> </a:t>
            </a:r>
            <a:r>
              <a:rPr lang="nb-NO" altLang="en-US" sz="2000" dirty="0" err="1">
                <a:sym typeface="Wingdings" pitchFamily="2" charset="2"/>
              </a:rPr>
              <a:t>model</a:t>
            </a:r>
            <a:r>
              <a:rPr lang="nb-NO" altLang="en-US" sz="2000" dirty="0">
                <a:sym typeface="Wingdings" pitchFamily="2" charset="2"/>
              </a:rPr>
              <a:t> input – for </a:t>
            </a:r>
            <a:r>
              <a:rPr lang="nb-NO" altLang="en-US" sz="2000" dirty="0" err="1">
                <a:sym typeface="Wingdings" pitchFamily="2" charset="2"/>
              </a:rPr>
              <a:t>arithmetic</a:t>
            </a:r>
            <a:r>
              <a:rPr lang="nb-NO" altLang="en-US" sz="2000" dirty="0">
                <a:sym typeface="Wingdings" pitchFamily="2" charset="2"/>
              </a:rPr>
              <a:t> </a:t>
            </a:r>
            <a:r>
              <a:rPr lang="nb-NO" altLang="en-US" sz="2000" dirty="0" err="1">
                <a:sym typeface="Wingdings" pitchFamily="2" charset="2"/>
              </a:rPr>
              <a:t>operations</a:t>
            </a:r>
            <a:endParaRPr lang="nb-NO" altLang="en-US"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1026"/>
          <p:cNvSpPr>
            <a:spLocks noGrp="1" noChangeArrowheads="1"/>
          </p:cNvSpPr>
          <p:nvPr>
            <p:ph type="title"/>
          </p:nvPr>
        </p:nvSpPr>
        <p:spPr>
          <a:solidFill>
            <a:schemeClr val="bg1"/>
          </a:solidFill>
        </p:spPr>
        <p:txBody>
          <a:bodyPr/>
          <a:lstStyle/>
          <a:p>
            <a:pPr eaLnBrk="1" hangingPunct="1"/>
            <a:r>
              <a:rPr lang="en-GB" altLang="en-US" noProof="0" dirty="0" smtClean="0"/>
              <a:t>Reclassify / operationalisation</a:t>
            </a:r>
            <a:endParaRPr lang="en-GB" altLang="en-US" noProof="0" dirty="0"/>
          </a:p>
        </p:txBody>
      </p:sp>
      <p:sp>
        <p:nvSpPr>
          <p:cNvPr id="22532" name="Rectangle 4"/>
          <p:cNvSpPr>
            <a:spLocks noChangeArrowheads="1"/>
          </p:cNvSpPr>
          <p:nvPr/>
        </p:nvSpPr>
        <p:spPr bwMode="auto">
          <a:xfrm>
            <a:off x="481013" y="2924175"/>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22533" name="Group 48"/>
          <p:cNvGrpSpPr>
            <a:grpSpLocks/>
          </p:cNvGrpSpPr>
          <p:nvPr/>
        </p:nvGrpSpPr>
        <p:grpSpPr bwMode="auto">
          <a:xfrm>
            <a:off x="2763838" y="1463675"/>
            <a:ext cx="3873500" cy="2184400"/>
            <a:chOff x="2425404" y="1424284"/>
            <a:chExt cx="3874788" cy="2184288"/>
          </a:xfrm>
        </p:grpSpPr>
        <p:graphicFrame>
          <p:nvGraphicFramePr>
            <p:cNvPr id="22549" name="Object 6"/>
            <p:cNvGraphicFramePr>
              <a:graphicFrameLocks noChangeAspect="1"/>
            </p:cNvGraphicFramePr>
            <p:nvPr/>
          </p:nvGraphicFramePr>
          <p:xfrm>
            <a:off x="2425404" y="1433284"/>
            <a:ext cx="1854496" cy="2175288"/>
          </p:xfrm>
          <a:graphic>
            <a:graphicData uri="http://schemas.openxmlformats.org/presentationml/2006/ole">
              <mc:AlternateContent xmlns:mc="http://schemas.openxmlformats.org/markup-compatibility/2006">
                <mc:Choice xmlns:v="urn:schemas-microsoft-com:vml" Requires="v">
                  <p:oleObj spid="_x0000_s2095" name="CorelPhotoPaint.Image.10" r:id="rId5" imgW="184319" imgH="216363" progId="CorelPhotoPaint.Image.10">
                    <p:embed/>
                  </p:oleObj>
                </mc:Choice>
                <mc:Fallback>
                  <p:oleObj name="CorelPhotoPaint.Image.10" r:id="rId5" imgW="184319" imgH="216363" progId="CorelPhotoPaint.Image.10">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5404" y="1433284"/>
                          <a:ext cx="1854496" cy="217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50" name="Object 7"/>
            <p:cNvGraphicFramePr>
              <a:graphicFrameLocks noChangeAspect="1"/>
            </p:cNvGraphicFramePr>
            <p:nvPr/>
          </p:nvGraphicFramePr>
          <p:xfrm>
            <a:off x="4452619" y="1424284"/>
            <a:ext cx="1847573" cy="2166210"/>
          </p:xfrm>
          <a:graphic>
            <a:graphicData uri="http://schemas.openxmlformats.org/presentationml/2006/ole">
              <mc:AlternateContent xmlns:mc="http://schemas.openxmlformats.org/markup-compatibility/2006">
                <mc:Choice xmlns:v="urn:schemas-microsoft-com:vml" Requires="v">
                  <p:oleObj spid="_x0000_s2096" name="CorelPhotoPaint.Image.10" r:id="rId7" imgW="184319" imgH="216363" progId="CorelPhotoPaint.Image.10">
                    <p:embed/>
                  </p:oleObj>
                </mc:Choice>
                <mc:Fallback>
                  <p:oleObj name="CorelPhotoPaint.Image.10" r:id="rId7" imgW="184319" imgH="216363" progId="CorelPhotoPaint.Image.10">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2619" y="1424284"/>
                          <a:ext cx="1847573" cy="216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2534" name="Text Box 10"/>
          <p:cNvSpPr txBox="1">
            <a:spLocks noChangeArrowheads="1"/>
          </p:cNvSpPr>
          <p:nvPr/>
        </p:nvSpPr>
        <p:spPr bwMode="auto">
          <a:xfrm>
            <a:off x="2699792" y="3875088"/>
            <a:ext cx="22098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2000" dirty="0" err="1"/>
              <a:t>Before</a:t>
            </a:r>
            <a:r>
              <a:rPr lang="nb-NO" altLang="en-US" sz="2000" dirty="0"/>
              <a:t>: </a:t>
            </a:r>
            <a:r>
              <a:rPr lang="nb-NO" altLang="en-US" sz="2000" b="1" dirty="0" err="1"/>
              <a:t>criterion</a:t>
            </a:r>
            <a:r>
              <a:rPr lang="nb-NO" altLang="en-US" sz="2000" b="1" dirty="0"/>
              <a:t> </a:t>
            </a:r>
            <a:r>
              <a:rPr lang="nb-NO" altLang="en-US" sz="2000" b="1" dirty="0" err="1"/>
              <a:t>steep</a:t>
            </a:r>
            <a:r>
              <a:rPr lang="nb-NO" altLang="en-US" sz="2000" b="1" dirty="0"/>
              <a:t> </a:t>
            </a:r>
            <a:r>
              <a:rPr lang="nb-NO" altLang="en-US" sz="2000" b="1" dirty="0" err="1"/>
              <a:t>terrain</a:t>
            </a:r>
            <a:r>
              <a:rPr lang="nb-NO" altLang="en-US" sz="2000" b="1" dirty="0"/>
              <a:t> </a:t>
            </a:r>
            <a:r>
              <a:rPr lang="nb-NO" altLang="en-US" sz="2000" dirty="0"/>
              <a:t>–  </a:t>
            </a:r>
            <a:r>
              <a:rPr lang="nb-NO" altLang="en-US" sz="2000" dirty="0" err="1"/>
              <a:t>represented</a:t>
            </a:r>
            <a:r>
              <a:rPr lang="nb-NO" altLang="en-US" sz="2000" dirty="0"/>
              <a:t> by</a:t>
            </a:r>
          </a:p>
          <a:p>
            <a:pPr>
              <a:spcBef>
                <a:spcPct val="0"/>
              </a:spcBef>
              <a:buFontTx/>
              <a:buNone/>
            </a:pPr>
            <a:r>
              <a:rPr lang="nb-NO" altLang="en-US" sz="2000" dirty="0" err="1"/>
              <a:t>continuous</a:t>
            </a:r>
            <a:r>
              <a:rPr lang="nb-NO" altLang="en-US" sz="2000" dirty="0"/>
              <a:t> </a:t>
            </a:r>
          </a:p>
          <a:p>
            <a:pPr>
              <a:spcBef>
                <a:spcPct val="0"/>
              </a:spcBef>
              <a:buFontTx/>
              <a:buNone/>
            </a:pPr>
            <a:r>
              <a:rPr lang="nb-NO" altLang="en-US" sz="2000" dirty="0" err="1"/>
              <a:t>slope</a:t>
            </a:r>
            <a:r>
              <a:rPr lang="nb-NO" altLang="en-US" sz="2000" dirty="0"/>
              <a:t> in </a:t>
            </a:r>
            <a:r>
              <a:rPr lang="nb-NO" altLang="en-US" sz="2000" dirty="0">
                <a:cs typeface="Times New Roman" pitchFamily="18" charset="0"/>
              </a:rPr>
              <a:t>º</a:t>
            </a:r>
            <a:endParaRPr lang="en-GB" altLang="en-US" sz="2000" dirty="0"/>
          </a:p>
        </p:txBody>
      </p:sp>
      <p:sp>
        <p:nvSpPr>
          <p:cNvPr id="22535" name="Text Box 71"/>
          <p:cNvSpPr txBox="1">
            <a:spLocks noChangeArrowheads="1"/>
          </p:cNvSpPr>
          <p:nvPr/>
        </p:nvSpPr>
        <p:spPr bwMode="auto">
          <a:xfrm>
            <a:off x="7085013" y="3875088"/>
            <a:ext cx="121058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2000" dirty="0" err="1"/>
              <a:t>After</a:t>
            </a:r>
            <a:r>
              <a:rPr lang="nb-NO" altLang="en-US" sz="2000" dirty="0"/>
              <a:t>:</a:t>
            </a:r>
          </a:p>
          <a:p>
            <a:pPr>
              <a:spcBef>
                <a:spcPct val="0"/>
              </a:spcBef>
              <a:buFontTx/>
              <a:buNone/>
            </a:pPr>
            <a:r>
              <a:rPr lang="nb-NO" altLang="en-US" sz="2000" dirty="0" err="1"/>
              <a:t>discrete</a:t>
            </a:r>
            <a:endParaRPr lang="nb-NO" altLang="en-US" sz="2000" dirty="0"/>
          </a:p>
          <a:p>
            <a:pPr>
              <a:spcBef>
                <a:spcPct val="0"/>
              </a:spcBef>
              <a:buFontTx/>
              <a:buNone/>
            </a:pPr>
            <a:r>
              <a:rPr lang="nb-NO" altLang="en-US" sz="2000" dirty="0"/>
              <a:t>grid </a:t>
            </a:r>
            <a:r>
              <a:rPr lang="nb-NO" altLang="en-US" sz="2000" dirty="0" err="1"/>
              <a:t>with</a:t>
            </a:r>
            <a:r>
              <a:rPr lang="nb-NO" altLang="en-US" sz="2000" dirty="0"/>
              <a:t> </a:t>
            </a:r>
          </a:p>
          <a:p>
            <a:pPr>
              <a:spcBef>
                <a:spcPct val="0"/>
              </a:spcBef>
              <a:buFontTx/>
              <a:buNone/>
            </a:pPr>
            <a:r>
              <a:rPr lang="nb-NO" altLang="en-US" sz="2000" b="1" dirty="0" err="1"/>
              <a:t>classes</a:t>
            </a:r>
            <a:r>
              <a:rPr lang="nb-NO" altLang="en-US" sz="2000" b="1" dirty="0"/>
              <a:t> </a:t>
            </a:r>
          </a:p>
          <a:p>
            <a:pPr>
              <a:spcBef>
                <a:spcPct val="0"/>
              </a:spcBef>
              <a:buFontTx/>
              <a:buNone/>
            </a:pPr>
            <a:r>
              <a:rPr lang="nb-NO" altLang="en-US" sz="2000" b="1" dirty="0"/>
              <a:t>0-9</a:t>
            </a:r>
            <a:endParaRPr lang="en-GB" altLang="en-US" sz="2000" b="1" dirty="0"/>
          </a:p>
        </p:txBody>
      </p:sp>
      <p:grpSp>
        <p:nvGrpSpPr>
          <p:cNvPr id="22536" name="Group 47"/>
          <p:cNvGrpSpPr>
            <a:grpSpLocks/>
          </p:cNvGrpSpPr>
          <p:nvPr/>
        </p:nvGrpSpPr>
        <p:grpSpPr bwMode="auto">
          <a:xfrm>
            <a:off x="4795838" y="3679825"/>
            <a:ext cx="2232025" cy="3062288"/>
            <a:chOff x="4427984" y="3657870"/>
            <a:chExt cx="2232247" cy="3061992"/>
          </a:xfrm>
        </p:grpSpPr>
        <p:graphicFrame>
          <p:nvGraphicFramePr>
            <p:cNvPr id="22537" name="Object 8"/>
            <p:cNvGraphicFramePr>
              <a:graphicFrameLocks noChangeAspect="1"/>
            </p:cNvGraphicFramePr>
            <p:nvPr/>
          </p:nvGraphicFramePr>
          <p:xfrm>
            <a:off x="4427984" y="3733800"/>
            <a:ext cx="1057792" cy="2938463"/>
          </p:xfrm>
          <a:graphic>
            <a:graphicData uri="http://schemas.openxmlformats.org/presentationml/2006/ole">
              <mc:AlternateContent xmlns:mc="http://schemas.openxmlformats.org/markup-compatibility/2006">
                <mc:Choice xmlns:v="urn:schemas-microsoft-com:vml" Requires="v">
                  <p:oleObj spid="_x0000_s2097" name="CorelPhotoPaint.Image.10" r:id="rId9" imgW="85319" imgH="237604" progId="CorelPhotoPaint.Image.10">
                    <p:embed/>
                  </p:oleObj>
                </mc:Choice>
                <mc:Fallback>
                  <p:oleObj name="CorelPhotoPaint.Image.10" r:id="rId9" imgW="85319" imgH="237604" progId="CorelPhotoPaint.Image.10">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27984" y="3733800"/>
                          <a:ext cx="1057792"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2538" name="Group 83"/>
            <p:cNvGrpSpPr>
              <a:grpSpLocks/>
            </p:cNvGrpSpPr>
            <p:nvPr/>
          </p:nvGrpSpPr>
          <p:grpSpPr bwMode="auto">
            <a:xfrm>
              <a:off x="4836368" y="3994405"/>
              <a:ext cx="1823863" cy="2388921"/>
              <a:chOff x="3024" y="2256"/>
              <a:chExt cx="2216" cy="1728"/>
            </a:xfrm>
          </p:grpSpPr>
          <p:sp>
            <p:nvSpPr>
              <p:cNvPr id="22540" name="Line 13"/>
              <p:cNvSpPr>
                <a:spLocks noChangeShapeType="1"/>
              </p:cNvSpPr>
              <p:nvPr/>
            </p:nvSpPr>
            <p:spPr bwMode="auto">
              <a:xfrm>
                <a:off x="3024" y="2256"/>
                <a:ext cx="220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1" name="Line 14"/>
              <p:cNvSpPr>
                <a:spLocks noChangeShapeType="1"/>
              </p:cNvSpPr>
              <p:nvPr/>
            </p:nvSpPr>
            <p:spPr bwMode="auto">
              <a:xfrm>
                <a:off x="3024" y="2480"/>
                <a:ext cx="220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2" name="Line 15"/>
              <p:cNvSpPr>
                <a:spLocks noChangeShapeType="1"/>
              </p:cNvSpPr>
              <p:nvPr/>
            </p:nvSpPr>
            <p:spPr bwMode="auto">
              <a:xfrm>
                <a:off x="3024" y="2688"/>
                <a:ext cx="220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3" name="Line 16"/>
              <p:cNvSpPr>
                <a:spLocks noChangeShapeType="1"/>
              </p:cNvSpPr>
              <p:nvPr/>
            </p:nvSpPr>
            <p:spPr bwMode="auto">
              <a:xfrm>
                <a:off x="3032" y="2904"/>
                <a:ext cx="220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4" name="Line 17"/>
              <p:cNvSpPr>
                <a:spLocks noChangeShapeType="1"/>
              </p:cNvSpPr>
              <p:nvPr/>
            </p:nvSpPr>
            <p:spPr bwMode="auto">
              <a:xfrm>
                <a:off x="3024" y="3120"/>
                <a:ext cx="220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5" name="Line 18"/>
              <p:cNvSpPr>
                <a:spLocks noChangeShapeType="1"/>
              </p:cNvSpPr>
              <p:nvPr/>
            </p:nvSpPr>
            <p:spPr bwMode="auto">
              <a:xfrm>
                <a:off x="3024" y="3344"/>
                <a:ext cx="220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6" name="Line 19"/>
              <p:cNvSpPr>
                <a:spLocks noChangeShapeType="1"/>
              </p:cNvSpPr>
              <p:nvPr/>
            </p:nvSpPr>
            <p:spPr bwMode="auto">
              <a:xfrm>
                <a:off x="3024" y="3552"/>
                <a:ext cx="220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7" name="Line 20"/>
              <p:cNvSpPr>
                <a:spLocks noChangeShapeType="1"/>
              </p:cNvSpPr>
              <p:nvPr/>
            </p:nvSpPr>
            <p:spPr bwMode="auto">
              <a:xfrm>
                <a:off x="3032" y="3768"/>
                <a:ext cx="220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48" name="Line 21"/>
              <p:cNvSpPr>
                <a:spLocks noChangeShapeType="1"/>
              </p:cNvSpPr>
              <p:nvPr/>
            </p:nvSpPr>
            <p:spPr bwMode="auto">
              <a:xfrm>
                <a:off x="3024" y="3984"/>
                <a:ext cx="2208" cy="0"/>
              </a:xfrm>
              <a:prstGeom prst="line">
                <a:avLst/>
              </a:prstGeom>
              <a:noFill/>
              <a:ln w="9525">
                <a:solidFill>
                  <a:schemeClr val="folHlink"/>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22539" name="Text Box 22"/>
            <p:cNvSpPr txBox="1">
              <a:spLocks noChangeArrowheads="1"/>
            </p:cNvSpPr>
            <p:nvPr/>
          </p:nvSpPr>
          <p:spPr bwMode="auto">
            <a:xfrm>
              <a:off x="5990239" y="3657870"/>
              <a:ext cx="312768" cy="3061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lnSpc>
                  <a:spcPct val="108000"/>
                </a:lnSpc>
                <a:spcBef>
                  <a:spcPct val="0"/>
                </a:spcBef>
                <a:buFontTx/>
                <a:buNone/>
              </a:pPr>
              <a:r>
                <a:rPr lang="nb-NO" altLang="en-US" sz="1800" dirty="0"/>
                <a:t>0</a:t>
              </a:r>
            </a:p>
            <a:p>
              <a:pPr algn="ctr">
                <a:lnSpc>
                  <a:spcPct val="108000"/>
                </a:lnSpc>
                <a:spcBef>
                  <a:spcPct val="0"/>
                </a:spcBef>
                <a:buFontTx/>
                <a:buNone/>
              </a:pPr>
              <a:r>
                <a:rPr lang="nb-NO" altLang="en-US" sz="1800" dirty="0"/>
                <a:t>1</a:t>
              </a:r>
            </a:p>
            <a:p>
              <a:pPr algn="ctr">
                <a:lnSpc>
                  <a:spcPct val="108000"/>
                </a:lnSpc>
                <a:spcBef>
                  <a:spcPct val="0"/>
                </a:spcBef>
                <a:buFontTx/>
                <a:buNone/>
              </a:pPr>
              <a:r>
                <a:rPr lang="nb-NO" altLang="en-US" sz="1800" dirty="0"/>
                <a:t>2</a:t>
              </a:r>
            </a:p>
            <a:p>
              <a:pPr algn="ctr">
                <a:lnSpc>
                  <a:spcPct val="108000"/>
                </a:lnSpc>
                <a:spcBef>
                  <a:spcPct val="0"/>
                </a:spcBef>
                <a:buFontTx/>
                <a:buNone/>
              </a:pPr>
              <a:r>
                <a:rPr lang="nb-NO" altLang="en-US" sz="1800" dirty="0"/>
                <a:t>3</a:t>
              </a:r>
            </a:p>
            <a:p>
              <a:pPr algn="ctr">
                <a:lnSpc>
                  <a:spcPct val="108000"/>
                </a:lnSpc>
                <a:spcBef>
                  <a:spcPct val="0"/>
                </a:spcBef>
                <a:buFontTx/>
                <a:buNone/>
              </a:pPr>
              <a:r>
                <a:rPr lang="nb-NO" altLang="en-US" sz="1800" dirty="0"/>
                <a:t>4</a:t>
              </a:r>
            </a:p>
            <a:p>
              <a:pPr algn="ctr">
                <a:lnSpc>
                  <a:spcPct val="108000"/>
                </a:lnSpc>
                <a:spcBef>
                  <a:spcPct val="0"/>
                </a:spcBef>
                <a:buFontTx/>
                <a:buNone/>
              </a:pPr>
              <a:r>
                <a:rPr lang="nb-NO" altLang="en-US" sz="1800" dirty="0"/>
                <a:t>5</a:t>
              </a:r>
            </a:p>
            <a:p>
              <a:pPr algn="ctr">
                <a:lnSpc>
                  <a:spcPct val="108000"/>
                </a:lnSpc>
                <a:spcBef>
                  <a:spcPct val="0"/>
                </a:spcBef>
                <a:buFontTx/>
                <a:buNone/>
              </a:pPr>
              <a:r>
                <a:rPr lang="nb-NO" altLang="en-US" sz="1800" dirty="0"/>
                <a:t>6</a:t>
              </a:r>
            </a:p>
            <a:p>
              <a:pPr algn="ctr">
                <a:lnSpc>
                  <a:spcPct val="108000"/>
                </a:lnSpc>
                <a:spcBef>
                  <a:spcPct val="0"/>
                </a:spcBef>
                <a:buFontTx/>
                <a:buNone/>
              </a:pPr>
              <a:r>
                <a:rPr lang="nb-NO" altLang="en-US" sz="1800" dirty="0"/>
                <a:t>7</a:t>
              </a:r>
            </a:p>
            <a:p>
              <a:pPr algn="ctr">
                <a:lnSpc>
                  <a:spcPct val="108000"/>
                </a:lnSpc>
                <a:spcBef>
                  <a:spcPct val="0"/>
                </a:spcBef>
                <a:buFontTx/>
                <a:buNone/>
              </a:pPr>
              <a:r>
                <a:rPr lang="nb-NO" altLang="en-US" sz="1800" dirty="0"/>
                <a:t>8</a:t>
              </a:r>
            </a:p>
            <a:p>
              <a:pPr algn="ctr">
                <a:lnSpc>
                  <a:spcPct val="108000"/>
                </a:lnSpc>
                <a:spcBef>
                  <a:spcPct val="0"/>
                </a:spcBef>
                <a:buFontTx/>
                <a:buNone/>
              </a:pPr>
              <a:r>
                <a:rPr lang="nb-NO" altLang="en-US" sz="1800" dirty="0"/>
                <a:t>9</a:t>
              </a:r>
              <a:endParaRPr lang="en-GB" altLang="en-US" sz="1800" dirty="0"/>
            </a:p>
          </p:txBody>
        </p:sp>
      </p:grpSp>
      <p:sp>
        <p:nvSpPr>
          <p:cNvPr id="23" name="TextBox 22"/>
          <p:cNvSpPr txBox="1"/>
          <p:nvPr/>
        </p:nvSpPr>
        <p:spPr>
          <a:xfrm>
            <a:off x="5342235" y="1946442"/>
            <a:ext cx="3628817" cy="1244325"/>
          </a:xfrm>
          <a:prstGeom prst="rect">
            <a:avLst/>
          </a:prstGeom>
          <a:solidFill>
            <a:srgbClr val="FFFF99"/>
          </a:solidFill>
          <a:ln w="76200" cap="rnd">
            <a:solidFill>
              <a:srgbClr val="FF9900"/>
            </a:solidFill>
            <a:bevel/>
          </a:ln>
        </p:spPr>
        <p:txBody>
          <a:bodyPr wrap="square" rtlCol="0" anchor="ctr" anchorCtr="0">
            <a:noAutofit/>
          </a:bodyPr>
          <a:lstStyle/>
          <a:p>
            <a:pPr algn="ct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Why classes?</a:t>
            </a:r>
          </a:p>
        </p:txBody>
      </p:sp>
      <p:sp>
        <p:nvSpPr>
          <p:cNvPr id="24" name="Text Box 22"/>
          <p:cNvSpPr txBox="1">
            <a:spLocks noChangeArrowheads="1"/>
          </p:cNvSpPr>
          <p:nvPr/>
        </p:nvSpPr>
        <p:spPr bwMode="auto">
          <a:xfrm>
            <a:off x="8352751" y="3714146"/>
            <a:ext cx="441147" cy="3084178"/>
          </a:xfrm>
          <a:prstGeom prst="rect">
            <a:avLst/>
          </a:prstGeom>
          <a:solidFill>
            <a:srgbClr val="FFFF99"/>
          </a:solidFill>
          <a:ln w="76200">
            <a:solidFill>
              <a:srgbClr val="FF9900"/>
            </a:solidFill>
          </a:ln>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lnSpc>
                <a:spcPct val="108000"/>
              </a:lnSpc>
              <a:spcBef>
                <a:spcPct val="0"/>
              </a:spcBef>
              <a:buFontTx/>
              <a:buNone/>
            </a:pPr>
            <a:r>
              <a:rPr lang="nb-NO" altLang="en-US" sz="1800" dirty="0"/>
              <a:t>1</a:t>
            </a:r>
          </a:p>
          <a:p>
            <a:pPr algn="ctr">
              <a:lnSpc>
                <a:spcPct val="108000"/>
              </a:lnSpc>
              <a:spcBef>
                <a:spcPct val="0"/>
              </a:spcBef>
              <a:buFontTx/>
              <a:buNone/>
            </a:pPr>
            <a:r>
              <a:rPr lang="nb-NO" altLang="en-US" sz="1800" dirty="0"/>
              <a:t>1</a:t>
            </a:r>
          </a:p>
          <a:p>
            <a:pPr algn="ctr">
              <a:lnSpc>
                <a:spcPct val="108000"/>
              </a:lnSpc>
              <a:spcBef>
                <a:spcPct val="0"/>
              </a:spcBef>
              <a:buFontTx/>
              <a:buNone/>
            </a:pPr>
            <a:r>
              <a:rPr lang="nb-NO" altLang="en-US" sz="1800" dirty="0"/>
              <a:t>3</a:t>
            </a:r>
          </a:p>
          <a:p>
            <a:pPr algn="ctr">
              <a:lnSpc>
                <a:spcPct val="108000"/>
              </a:lnSpc>
              <a:spcBef>
                <a:spcPct val="0"/>
              </a:spcBef>
              <a:buFontTx/>
              <a:buNone/>
            </a:pPr>
            <a:r>
              <a:rPr lang="nb-NO" altLang="en-US" sz="1800" dirty="0"/>
              <a:t>5</a:t>
            </a:r>
          </a:p>
          <a:p>
            <a:pPr algn="ctr">
              <a:lnSpc>
                <a:spcPct val="108000"/>
              </a:lnSpc>
              <a:spcBef>
                <a:spcPct val="0"/>
              </a:spcBef>
              <a:buFontTx/>
              <a:buNone/>
            </a:pPr>
            <a:r>
              <a:rPr lang="nb-NO" altLang="en-US" sz="1800" dirty="0" smtClean="0"/>
              <a:t>10</a:t>
            </a:r>
            <a:endParaRPr lang="nb-NO" altLang="en-US" sz="1800" dirty="0"/>
          </a:p>
          <a:p>
            <a:pPr algn="ctr">
              <a:lnSpc>
                <a:spcPct val="108000"/>
              </a:lnSpc>
              <a:spcBef>
                <a:spcPct val="0"/>
              </a:spcBef>
              <a:buFontTx/>
              <a:buNone/>
            </a:pPr>
            <a:r>
              <a:rPr lang="nb-NO" altLang="en-US" sz="1800" dirty="0" smtClean="0"/>
              <a:t>10</a:t>
            </a:r>
            <a:endParaRPr lang="nb-NO" altLang="en-US" sz="1800" dirty="0"/>
          </a:p>
          <a:p>
            <a:pPr algn="ctr">
              <a:lnSpc>
                <a:spcPct val="108000"/>
              </a:lnSpc>
              <a:spcBef>
                <a:spcPct val="0"/>
              </a:spcBef>
              <a:buFontTx/>
              <a:buNone/>
            </a:pPr>
            <a:r>
              <a:rPr lang="nb-NO" altLang="en-US" sz="1800" dirty="0"/>
              <a:t>5</a:t>
            </a:r>
          </a:p>
          <a:p>
            <a:pPr algn="ctr">
              <a:lnSpc>
                <a:spcPct val="108000"/>
              </a:lnSpc>
              <a:spcBef>
                <a:spcPct val="0"/>
              </a:spcBef>
              <a:buFontTx/>
              <a:buNone/>
            </a:pPr>
            <a:r>
              <a:rPr lang="nb-NO" altLang="en-US" sz="1800" dirty="0"/>
              <a:t>3</a:t>
            </a:r>
          </a:p>
          <a:p>
            <a:pPr algn="ctr">
              <a:lnSpc>
                <a:spcPct val="108000"/>
              </a:lnSpc>
              <a:spcBef>
                <a:spcPct val="0"/>
              </a:spcBef>
              <a:buFontTx/>
              <a:buNone/>
            </a:pPr>
            <a:r>
              <a:rPr lang="nb-NO" altLang="en-US" sz="1800" dirty="0"/>
              <a:t>1</a:t>
            </a:r>
          </a:p>
          <a:p>
            <a:pPr algn="ctr">
              <a:lnSpc>
                <a:spcPct val="108000"/>
              </a:lnSpc>
              <a:spcBef>
                <a:spcPct val="0"/>
              </a:spcBef>
              <a:buFontTx/>
              <a:buNone/>
            </a:pPr>
            <a:r>
              <a:rPr lang="nb-NO" altLang="en-US" sz="1800" dirty="0"/>
              <a:t>1</a:t>
            </a:r>
            <a:endParaRPr lang="en-GB"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1026"/>
          <p:cNvSpPr>
            <a:spLocks noGrp="1" noChangeArrowheads="1"/>
          </p:cNvSpPr>
          <p:nvPr>
            <p:ph type="title"/>
          </p:nvPr>
        </p:nvSpPr>
        <p:spPr/>
        <p:txBody>
          <a:bodyPr/>
          <a:lstStyle/>
          <a:p>
            <a:pPr eaLnBrk="1" hangingPunct="1"/>
            <a:r>
              <a:rPr lang="en-GB" altLang="en-US" noProof="0" dirty="0" smtClean="0"/>
              <a:t>Data Integration</a:t>
            </a:r>
            <a:endParaRPr lang="en-GB" altLang="en-US" noProof="0" dirty="0"/>
          </a:p>
        </p:txBody>
      </p:sp>
      <p:sp>
        <p:nvSpPr>
          <p:cNvPr id="24580" name="Content Placeholder 1"/>
          <p:cNvSpPr>
            <a:spLocks noGrp="1"/>
          </p:cNvSpPr>
          <p:nvPr>
            <p:ph idx="1"/>
          </p:nvPr>
        </p:nvSpPr>
        <p:spPr>
          <a:xfrm>
            <a:off x="2897188" y="1700213"/>
            <a:ext cx="1530350" cy="433387"/>
          </a:xfrm>
        </p:spPr>
        <p:txBody>
          <a:bodyPr/>
          <a:lstStyle/>
          <a:p>
            <a:pPr marL="0" indent="0">
              <a:buFontTx/>
              <a:buNone/>
            </a:pPr>
            <a:r>
              <a:rPr lang="en-GB" altLang="en-US" sz="1800" noProof="0" dirty="0" smtClean="0"/>
              <a:t>0-100</a:t>
            </a:r>
            <a:endParaRPr lang="en-GB" altLang="en-US" sz="1800" noProof="0" dirty="0"/>
          </a:p>
        </p:txBody>
      </p:sp>
      <p:sp>
        <p:nvSpPr>
          <p:cNvPr id="24581" name="Rectangle 8"/>
          <p:cNvSpPr>
            <a:spLocks noChangeArrowheads="1"/>
          </p:cNvSpPr>
          <p:nvPr/>
        </p:nvSpPr>
        <p:spPr bwMode="auto">
          <a:xfrm>
            <a:off x="485775" y="3629025"/>
            <a:ext cx="1800225" cy="379413"/>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pic>
        <p:nvPicPr>
          <p:cNvPr id="24582" name="Picture 3"/>
          <p:cNvPicPr>
            <a:picLocks noChangeAspect="1" noChangeArrowheads="1"/>
          </p:cNvPicPr>
          <p:nvPr/>
        </p:nvPicPr>
        <p:blipFill>
          <a:blip r:embed="rId4">
            <a:extLst>
              <a:ext uri="{28A0092B-C50C-407E-A947-70E740481C1C}">
                <a14:useLocalDpi xmlns:a14="http://schemas.microsoft.com/office/drawing/2010/main" val="0"/>
              </a:ext>
            </a:extLst>
          </a:blip>
          <a:srcRect l="2225" t="8211" r="50575" b="6624"/>
          <a:stretch>
            <a:fillRect/>
          </a:stretch>
        </p:blipFill>
        <p:spPr bwMode="auto">
          <a:xfrm>
            <a:off x="3635375" y="1049338"/>
            <a:ext cx="4094163"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500563" y="6532563"/>
            <a:ext cx="3527821" cy="246221"/>
          </a:xfrm>
          <a:prstGeom prst="rect">
            <a:avLst/>
          </a:prstGeom>
        </p:spPr>
        <p:txBody>
          <a:bodyPr wrap="square">
            <a:spAutoFit/>
          </a:bodyPr>
          <a:lstStyle/>
          <a:p>
            <a:pPr>
              <a:defRPr/>
            </a:pPr>
            <a:r>
              <a:rPr lang="nb-NO" sz="1000" dirty="0">
                <a:latin typeface="+mn-lt"/>
              </a:rPr>
              <a:t>gisbsc.gis-ma.org/GISBScL7/de/html/VL7a_V_lo10.html</a:t>
            </a:r>
          </a:p>
        </p:txBody>
      </p:sp>
      <p:sp>
        <p:nvSpPr>
          <p:cNvPr id="8" name="Content Placeholder 1"/>
          <p:cNvSpPr txBox="1">
            <a:spLocks/>
          </p:cNvSpPr>
          <p:nvPr/>
        </p:nvSpPr>
        <p:spPr bwMode="auto">
          <a:xfrm>
            <a:off x="2897188" y="3500438"/>
            <a:ext cx="15303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ts val="12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buFontTx/>
              <a:buNone/>
              <a:defRPr/>
            </a:pPr>
            <a:r>
              <a:rPr lang="nb-NO" sz="1800" kern="0" dirty="0"/>
              <a:t>10-30</a:t>
            </a:r>
            <a:endParaRPr lang="en-GB" sz="1800" kern="0" dirty="0"/>
          </a:p>
        </p:txBody>
      </p:sp>
      <p:sp>
        <p:nvSpPr>
          <p:cNvPr id="9" name="Content Placeholder 1"/>
          <p:cNvSpPr txBox="1">
            <a:spLocks/>
          </p:cNvSpPr>
          <p:nvPr/>
        </p:nvSpPr>
        <p:spPr bwMode="auto">
          <a:xfrm>
            <a:off x="2916238" y="5300663"/>
            <a:ext cx="1530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ts val="12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buFontTx/>
              <a:buNone/>
              <a:defRPr/>
            </a:pPr>
            <a:r>
              <a:rPr lang="nb-NO" sz="1800" kern="0" dirty="0"/>
              <a:t>0-200</a:t>
            </a:r>
            <a:endParaRPr lang="en-GB" sz="1800" kern="0" dirty="0"/>
          </a:p>
        </p:txBody>
      </p:sp>
      <p:sp>
        <p:nvSpPr>
          <p:cNvPr id="11" name="Content Placeholder 1"/>
          <p:cNvSpPr txBox="1">
            <a:spLocks/>
          </p:cNvSpPr>
          <p:nvPr/>
        </p:nvSpPr>
        <p:spPr bwMode="auto">
          <a:xfrm>
            <a:off x="5436096" y="145321"/>
            <a:ext cx="2592288" cy="547125"/>
          </a:xfrm>
          <a:prstGeom prst="rect">
            <a:avLst/>
          </a:prstGeom>
          <a:solidFill>
            <a:schemeClr val="bg1"/>
          </a:solidFill>
          <a:ln>
            <a:noFill/>
          </a:ln>
        </p:spPr>
        <p:txBody>
          <a:bodyPr anchor="ctr"/>
          <a:lstStyle>
            <a:lvl1pPr marL="342900" indent="-342900" algn="l" rtl="0" eaLnBrk="0" fontAlgn="base" hangingPunct="0">
              <a:spcBef>
                <a:spcPts val="12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lgn="ctr">
              <a:buFontTx/>
              <a:buNone/>
              <a:defRPr/>
            </a:pPr>
            <a:r>
              <a:rPr lang="nb-NO" sz="1800" kern="0" dirty="0"/>
              <a:t>0-1: </a:t>
            </a:r>
            <a:r>
              <a:rPr lang="nb-NO" sz="1800" kern="0" dirty="0" err="1"/>
              <a:t>standardised</a:t>
            </a:r>
            <a:endParaRPr lang="en-GB" sz="1800" kern="0" dirty="0"/>
          </a:p>
        </p:txBody>
      </p:sp>
      <p:sp>
        <p:nvSpPr>
          <p:cNvPr id="24588" name="Right Brace 11"/>
          <p:cNvSpPr>
            <a:spLocks/>
          </p:cNvSpPr>
          <p:nvPr/>
        </p:nvSpPr>
        <p:spPr bwMode="auto">
          <a:xfrm rot="16200000">
            <a:off x="6606595" y="-424359"/>
            <a:ext cx="227013" cy="2233613"/>
          </a:xfrm>
          <a:prstGeom prst="rightBrace">
            <a:avLst>
              <a:gd name="adj1" fmla="val 8336"/>
              <a:gd name="adj2" fmla="val 50000"/>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GB"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1026"/>
          <p:cNvSpPr>
            <a:spLocks noGrp="1" noChangeArrowheads="1"/>
          </p:cNvSpPr>
          <p:nvPr>
            <p:ph type="title"/>
          </p:nvPr>
        </p:nvSpPr>
        <p:spPr/>
        <p:txBody>
          <a:bodyPr/>
          <a:lstStyle/>
          <a:p>
            <a:pPr eaLnBrk="1" hangingPunct="1"/>
            <a:r>
              <a:rPr lang="en-GB" altLang="en-US" noProof="0" dirty="0" smtClean="0"/>
              <a:t>Data Integration</a:t>
            </a:r>
            <a:endParaRPr lang="en-GB" altLang="en-US" noProof="0" dirty="0"/>
          </a:p>
        </p:txBody>
      </p:sp>
      <p:sp>
        <p:nvSpPr>
          <p:cNvPr id="23556" name="Rectangle 8"/>
          <p:cNvSpPr>
            <a:spLocks noChangeArrowheads="1"/>
          </p:cNvSpPr>
          <p:nvPr/>
        </p:nvSpPr>
        <p:spPr bwMode="auto">
          <a:xfrm>
            <a:off x="485775" y="3629025"/>
            <a:ext cx="1800225" cy="379413"/>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23557" name="Group 21"/>
          <p:cNvGrpSpPr>
            <a:grpSpLocks/>
          </p:cNvGrpSpPr>
          <p:nvPr/>
        </p:nvGrpSpPr>
        <p:grpSpPr bwMode="auto">
          <a:xfrm>
            <a:off x="2867025" y="3775075"/>
            <a:ext cx="4779963" cy="2749550"/>
            <a:chOff x="2866327" y="1645424"/>
            <a:chExt cx="4780665" cy="2749398"/>
          </a:xfrm>
        </p:grpSpPr>
        <p:graphicFrame>
          <p:nvGraphicFramePr>
            <p:cNvPr id="23559" name="Object 3"/>
            <p:cNvGraphicFramePr>
              <a:graphicFrameLocks noChangeAspect="1"/>
            </p:cNvGraphicFramePr>
            <p:nvPr/>
          </p:nvGraphicFramePr>
          <p:xfrm>
            <a:off x="2866327" y="1645424"/>
            <a:ext cx="2184041" cy="2173335"/>
          </p:xfrm>
          <a:graphic>
            <a:graphicData uri="http://schemas.openxmlformats.org/presentationml/2006/ole">
              <mc:AlternateContent xmlns:mc="http://schemas.openxmlformats.org/markup-compatibility/2006">
                <mc:Choice xmlns:v="urn:schemas-microsoft-com:vml" Requires="v">
                  <p:oleObj spid="_x0000_s3116" name="CorelPhotoPaint.Image.10" r:id="rId5" imgW="1885714" imgH="1876190" progId="CorelPhotoPaint.Image.10">
                    <p:embed/>
                  </p:oleObj>
                </mc:Choice>
                <mc:Fallback>
                  <p:oleObj name="CorelPhotoPaint.Image.10" r:id="rId5" imgW="1885714" imgH="1876190" progId="CorelPhotoPaint.Image.10">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6327" y="1645424"/>
                          <a:ext cx="2184041" cy="217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60" name="Object 4"/>
            <p:cNvGraphicFramePr>
              <a:graphicFrameLocks noChangeAspect="1"/>
            </p:cNvGraphicFramePr>
            <p:nvPr/>
          </p:nvGraphicFramePr>
          <p:xfrm>
            <a:off x="5495108" y="1650259"/>
            <a:ext cx="2151884" cy="2151884"/>
          </p:xfrm>
          <a:graphic>
            <a:graphicData uri="http://schemas.openxmlformats.org/presentationml/2006/ole">
              <mc:AlternateContent xmlns:mc="http://schemas.openxmlformats.org/markup-compatibility/2006">
                <mc:Choice xmlns:v="urn:schemas-microsoft-com:vml" Requires="v">
                  <p:oleObj spid="_x0000_s3117" name="CorelPhotoPaint.Image.10" r:id="rId7" imgW="301676" imgH="301676" progId="CorelPhotoPaint.Image.10">
                    <p:embed/>
                  </p:oleObj>
                </mc:Choice>
                <mc:Fallback>
                  <p:oleObj name="CorelPhotoPaint.Image.10" r:id="rId7" imgW="301676" imgH="301676" progId="CorelPhotoPaint.Image.10">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5108" y="1650259"/>
                          <a:ext cx="2151884" cy="215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561" name="Group 6"/>
            <p:cNvGrpSpPr>
              <a:grpSpLocks/>
            </p:cNvGrpSpPr>
            <p:nvPr/>
          </p:nvGrpSpPr>
          <p:grpSpPr bwMode="auto">
            <a:xfrm>
              <a:off x="2968215" y="3994712"/>
              <a:ext cx="1387148" cy="400110"/>
              <a:chOff x="2968215" y="4300537"/>
              <a:chExt cx="1387148" cy="400110"/>
            </a:xfrm>
          </p:grpSpPr>
          <p:graphicFrame>
            <p:nvGraphicFramePr>
              <p:cNvPr id="23563" name="Object 7"/>
              <p:cNvGraphicFramePr>
                <a:graphicFrameLocks noChangeAspect="1"/>
              </p:cNvGraphicFramePr>
              <p:nvPr/>
            </p:nvGraphicFramePr>
            <p:xfrm>
              <a:off x="2968215" y="4356100"/>
              <a:ext cx="295275" cy="325437"/>
            </p:xfrm>
            <a:graphic>
              <a:graphicData uri="http://schemas.openxmlformats.org/presentationml/2006/ole">
                <mc:AlternateContent xmlns:mc="http://schemas.openxmlformats.org/markup-compatibility/2006">
                  <mc:Choice xmlns:v="urn:schemas-microsoft-com:vml" Requires="v">
                    <p:oleObj spid="_x0000_s3118" name="CorelPhotoPaint.Image.10" r:id="rId9" imgW="360000" imgH="31680" progId="CorelPhotoPaint.Image.10">
                      <p:embed/>
                    </p:oleObj>
                  </mc:Choice>
                  <mc:Fallback>
                    <p:oleObj name="CorelPhotoPaint.Image.10" r:id="rId9" imgW="360000" imgH="31680" progId="CorelPhotoPaint.Image.10">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8215" y="4356100"/>
                            <a:ext cx="295275" cy="32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4" name="Text Box 8"/>
              <p:cNvSpPr txBox="1">
                <a:spLocks noChangeArrowheads="1"/>
              </p:cNvSpPr>
              <p:nvPr/>
            </p:nvSpPr>
            <p:spPr bwMode="auto">
              <a:xfrm>
                <a:off x="3272787" y="4300619"/>
                <a:ext cx="1082834" cy="400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2000"/>
                  <a:t>No data</a:t>
                </a:r>
                <a:endParaRPr lang="en-GB" altLang="en-US" sz="2000"/>
              </a:p>
            </p:txBody>
          </p:sp>
        </p:grpSp>
        <p:sp>
          <p:nvSpPr>
            <p:cNvPr id="23562" name="Rectangle 12"/>
            <p:cNvSpPr>
              <a:spLocks noChangeArrowheads="1"/>
            </p:cNvSpPr>
            <p:nvPr/>
          </p:nvSpPr>
          <p:spPr bwMode="auto">
            <a:xfrm>
              <a:off x="5514832" y="3078486"/>
              <a:ext cx="700232" cy="702940"/>
            </a:xfrm>
            <a:prstGeom prst="rect">
              <a:avLst/>
            </a:prstGeom>
            <a:solidFill>
              <a:srgbClr val="CAEAF4"/>
            </a:solidFill>
            <a:ln w="9525">
              <a:solidFill>
                <a:srgbClr val="808080"/>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200"/>
                <a:t>1</a:t>
              </a:r>
              <a:endParaRPr lang="en-GB" altLang="en-US" sz="2200"/>
            </a:p>
          </p:txBody>
        </p:sp>
      </p:grpSp>
      <p:sp>
        <p:nvSpPr>
          <p:cNvPr id="16393" name="Text Box 15"/>
          <p:cNvSpPr txBox="1">
            <a:spLocks noChangeArrowheads="1"/>
          </p:cNvSpPr>
          <p:nvPr/>
        </p:nvSpPr>
        <p:spPr bwMode="auto">
          <a:xfrm>
            <a:off x="2771775" y="1425575"/>
            <a:ext cx="512603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marL="342900" indent="-342900">
              <a:spcBef>
                <a:spcPct val="0"/>
              </a:spcBef>
              <a:spcAft>
                <a:spcPts val="600"/>
              </a:spcAft>
              <a:defRPr/>
            </a:pPr>
            <a:r>
              <a:rPr lang="nb-NO" altLang="en-US" sz="2000" dirty="0"/>
              <a:t>Data type (raster or </a:t>
            </a:r>
            <a:r>
              <a:rPr lang="nb-NO" altLang="en-US" sz="2000" dirty="0" err="1"/>
              <a:t>vector</a:t>
            </a:r>
            <a:r>
              <a:rPr lang="nb-NO" altLang="en-US" sz="2000" dirty="0"/>
              <a:t>)</a:t>
            </a:r>
          </a:p>
          <a:p>
            <a:pPr marL="342900" indent="-342900">
              <a:spcBef>
                <a:spcPct val="0"/>
              </a:spcBef>
              <a:spcAft>
                <a:spcPts val="600"/>
              </a:spcAft>
              <a:defRPr/>
            </a:pPr>
            <a:r>
              <a:rPr lang="nb-NO" altLang="en-US" sz="2000" dirty="0" err="1"/>
              <a:t>Scale</a:t>
            </a:r>
            <a:endParaRPr lang="nb-NO" altLang="en-US" sz="2000" dirty="0"/>
          </a:p>
          <a:p>
            <a:pPr marL="342900" indent="-342900">
              <a:spcBef>
                <a:spcPct val="0"/>
              </a:spcBef>
              <a:spcAft>
                <a:spcPts val="600"/>
              </a:spcAft>
              <a:defRPr/>
            </a:pPr>
            <a:r>
              <a:rPr lang="nb-NO" altLang="en-US" sz="2000" dirty="0"/>
              <a:t>Spatial </a:t>
            </a:r>
            <a:r>
              <a:rPr lang="nb-NO" altLang="en-US" sz="2000" dirty="0" err="1"/>
              <a:t>resolution</a:t>
            </a:r>
            <a:endParaRPr lang="nb-NO" altLang="en-US" sz="2000" dirty="0"/>
          </a:p>
          <a:p>
            <a:pPr marL="342900" indent="-342900">
              <a:spcBef>
                <a:spcPct val="0"/>
              </a:spcBef>
              <a:spcAft>
                <a:spcPts val="600"/>
              </a:spcAft>
              <a:defRPr/>
            </a:pPr>
            <a:r>
              <a:rPr lang="nb-NO" altLang="en-US" sz="2000" dirty="0"/>
              <a:t>Spatial </a:t>
            </a:r>
            <a:r>
              <a:rPr lang="nb-NO" altLang="en-US" sz="2000" dirty="0" err="1"/>
              <a:t>reference</a:t>
            </a:r>
            <a:r>
              <a:rPr lang="nb-NO" altLang="en-US" sz="2000" dirty="0"/>
              <a:t> system</a:t>
            </a:r>
          </a:p>
          <a:p>
            <a:pPr>
              <a:spcBef>
                <a:spcPct val="0"/>
              </a:spcBef>
              <a:buFontTx/>
              <a:buNone/>
              <a:defRPr/>
            </a:pPr>
            <a:endParaRPr lang="nb-NO" altLang="en-US" sz="2000" dirty="0"/>
          </a:p>
          <a:p>
            <a:pPr>
              <a:spcBef>
                <a:spcPct val="0"/>
              </a:spcBef>
              <a:buFontTx/>
              <a:buNone/>
              <a:defRPr/>
            </a:pPr>
            <a:r>
              <a:rPr lang="nb-NO" altLang="en-US" sz="2000" dirty="0" err="1"/>
              <a:t>OutGRID</a:t>
            </a:r>
            <a:r>
              <a:rPr lang="nb-NO" altLang="en-US" sz="2000" dirty="0"/>
              <a:t> = AGGREGATE(</a:t>
            </a:r>
            <a:r>
              <a:rPr lang="nb-NO" altLang="en-US" sz="2000" dirty="0" err="1"/>
              <a:t>InGRID</a:t>
            </a:r>
            <a:r>
              <a:rPr lang="nb-NO" altLang="en-US" sz="2000" dirty="0"/>
              <a:t>, 3, MAX)</a:t>
            </a:r>
            <a:endParaRPr lang="en-GB" altLang="en-US" sz="2000" dirty="0"/>
          </a:p>
        </p:txBody>
      </p:sp>
      <p:sp>
        <p:nvSpPr>
          <p:cNvPr id="13" name="TextBox 12"/>
          <p:cNvSpPr txBox="1"/>
          <p:nvPr/>
        </p:nvSpPr>
        <p:spPr>
          <a:xfrm>
            <a:off x="5364088" y="116632"/>
            <a:ext cx="3600000" cy="1152128"/>
          </a:xfrm>
          <a:prstGeom prst="rect">
            <a:avLst/>
          </a:prstGeom>
          <a:solidFill>
            <a:srgbClr val="FFFF99"/>
          </a:solidFill>
          <a:ln w="76200" cap="rnd">
            <a:solidFill>
              <a:srgbClr val="FF9900"/>
            </a:solidFill>
            <a:bevel/>
          </a:ln>
        </p:spPr>
        <p:txBody>
          <a:bodyPr wrap="square" rtlCol="0" anchor="ctr" anchorCtr="0">
            <a:noAutofit/>
          </a:bodyPr>
          <a:lstStyle/>
          <a:p>
            <a:pPr algn="ct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What happens if these don’t agree?</a:t>
            </a:r>
          </a:p>
        </p:txBody>
      </p:sp>
      <p:sp>
        <p:nvSpPr>
          <p:cNvPr id="2" name="Right Brace 1"/>
          <p:cNvSpPr/>
          <p:nvPr/>
        </p:nvSpPr>
        <p:spPr bwMode="auto">
          <a:xfrm>
            <a:off x="6372200" y="1425575"/>
            <a:ext cx="288032" cy="1643385"/>
          </a:xfrm>
          <a:prstGeom prst="righ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0" i="0" u="none" strike="noStrike" cap="none" normalizeH="0" baseline="0">
              <a:ln>
                <a:noFill/>
              </a:ln>
              <a:solidFill>
                <a:schemeClr val="bg1"/>
              </a:solidFill>
              <a:effectLst/>
              <a:latin typeface="Times" pitchFamily="18" charset="0"/>
            </a:endParaRPr>
          </a:p>
        </p:txBody>
      </p:sp>
      <p:sp>
        <p:nvSpPr>
          <p:cNvPr id="15" name="Text Box 15"/>
          <p:cNvSpPr txBox="1">
            <a:spLocks noChangeArrowheads="1"/>
          </p:cNvSpPr>
          <p:nvPr/>
        </p:nvSpPr>
        <p:spPr bwMode="auto">
          <a:xfrm>
            <a:off x="6689500" y="2032119"/>
            <a:ext cx="2995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spcAft>
                <a:spcPts val="600"/>
              </a:spcAft>
              <a:buNone/>
              <a:defRPr/>
            </a:pPr>
            <a:r>
              <a:rPr lang="en-GB" altLang="en-US" sz="2000" dirty="0"/>
              <a:t>Must agree!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1026"/>
          <p:cNvSpPr>
            <a:spLocks noGrp="1" noChangeArrowheads="1"/>
          </p:cNvSpPr>
          <p:nvPr>
            <p:ph type="title"/>
          </p:nvPr>
        </p:nvSpPr>
        <p:spPr/>
        <p:txBody>
          <a:bodyPr/>
          <a:lstStyle/>
          <a:p>
            <a:pPr eaLnBrk="1" hangingPunct="1"/>
            <a:r>
              <a:rPr lang="en-GB" altLang="en-US" noProof="0" dirty="0" smtClean="0"/>
              <a:t>Example: Oslo</a:t>
            </a:r>
            <a:endParaRPr lang="en-GB" altLang="en-US" noProof="0" dirty="0"/>
          </a:p>
        </p:txBody>
      </p:sp>
      <p:sp>
        <p:nvSpPr>
          <p:cNvPr id="25604" name="Rectangle 6"/>
          <p:cNvSpPr>
            <a:spLocks noChangeArrowheads="1"/>
          </p:cNvSpPr>
          <p:nvPr/>
        </p:nvSpPr>
        <p:spPr bwMode="auto">
          <a:xfrm>
            <a:off x="490538" y="2919413"/>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25605" name="Rectangle 2"/>
          <p:cNvSpPr>
            <a:spLocks noChangeArrowheads="1"/>
          </p:cNvSpPr>
          <p:nvPr/>
        </p:nvSpPr>
        <p:spPr bwMode="auto">
          <a:xfrm>
            <a:off x="482600" y="3624263"/>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pic>
        <p:nvPicPr>
          <p:cNvPr id="256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9413" y="42863"/>
            <a:ext cx="3684587" cy="203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 Box 15"/>
          <p:cNvSpPr txBox="1">
            <a:spLocks noChangeArrowheads="1"/>
          </p:cNvSpPr>
          <p:nvPr/>
        </p:nvSpPr>
        <p:spPr bwMode="auto">
          <a:xfrm>
            <a:off x="2836863" y="2276475"/>
            <a:ext cx="52451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marL="0" indent="0">
              <a:spcBef>
                <a:spcPct val="0"/>
              </a:spcBef>
              <a:spcAft>
                <a:spcPts val="1200"/>
              </a:spcAft>
              <a:buFontTx/>
              <a:buNone/>
              <a:defRPr/>
            </a:pPr>
            <a:r>
              <a:rPr lang="en-GB" altLang="en-US" sz="2000" b="1" dirty="0" smtClean="0"/>
              <a:t>Task : Reclassify </a:t>
            </a:r>
            <a:r>
              <a:rPr lang="en-GB" altLang="en-US" sz="2000" b="1" dirty="0"/>
              <a:t>and re-scale your criteria!</a:t>
            </a:r>
            <a:endParaRPr lang="en-GB" altLang="en-US" sz="2000" dirty="0"/>
          </a:p>
          <a:p>
            <a:pPr>
              <a:spcBef>
                <a:spcPct val="0"/>
              </a:spcBef>
              <a:spcAft>
                <a:spcPts val="1200"/>
              </a:spcAft>
              <a:defRPr/>
            </a:pPr>
            <a:r>
              <a:rPr lang="en-GB" altLang="en-US" sz="2000" dirty="0"/>
              <a:t>(If you haven’t done that yet: find datasets that represent your criteria)</a:t>
            </a:r>
          </a:p>
          <a:p>
            <a:pPr>
              <a:spcBef>
                <a:spcPct val="0"/>
              </a:spcBef>
              <a:spcAft>
                <a:spcPts val="1200"/>
              </a:spcAft>
              <a:defRPr/>
            </a:pPr>
            <a:r>
              <a:rPr lang="en-GB" altLang="en-US" sz="2000" dirty="0"/>
              <a:t>Classify continuous data into discrete classes</a:t>
            </a:r>
          </a:p>
          <a:p>
            <a:pPr>
              <a:spcBef>
                <a:spcPct val="0"/>
              </a:spcBef>
              <a:spcAft>
                <a:spcPts val="1200"/>
              </a:spcAft>
              <a:defRPr/>
            </a:pPr>
            <a:r>
              <a:rPr lang="en-GB" altLang="en-US" sz="2000" dirty="0"/>
              <a:t>Rank text attributes (according to their suitability) using numeric values</a:t>
            </a:r>
          </a:p>
          <a:p>
            <a:pPr>
              <a:spcBef>
                <a:spcPct val="0"/>
              </a:spcBef>
              <a:spcAft>
                <a:spcPts val="1200"/>
              </a:spcAft>
              <a:defRPr/>
            </a:pPr>
            <a:r>
              <a:rPr lang="en-GB" altLang="en-US" sz="2000" dirty="0"/>
              <a:t>Scale all criteria to the same range – e.g. 0-1, or 0-100%</a:t>
            </a:r>
          </a:p>
          <a:p>
            <a:pPr>
              <a:spcBef>
                <a:spcPct val="0"/>
              </a:spcBef>
              <a:spcAft>
                <a:spcPts val="1200"/>
              </a:spcAft>
              <a:defRPr/>
            </a:pPr>
            <a:endParaRPr lang="en-GB" altLang="en-US" sz="2000" dirty="0"/>
          </a:p>
        </p:txBody>
      </p:sp>
      <p:sp>
        <p:nvSpPr>
          <p:cNvPr id="12" name="TextBox 11"/>
          <p:cNvSpPr txBox="1"/>
          <p:nvPr/>
        </p:nvSpPr>
        <p:spPr>
          <a:xfrm>
            <a:off x="7874000" y="2085975"/>
            <a:ext cx="1270000" cy="246063"/>
          </a:xfrm>
          <a:prstGeom prst="rect">
            <a:avLst/>
          </a:prstGeom>
          <a:noFill/>
        </p:spPr>
        <p:txBody>
          <a:bodyPr>
            <a:spAutoFit/>
          </a:bodyPr>
          <a:lstStyle/>
          <a:p>
            <a:pPr algn="r">
              <a:defRPr/>
            </a:pPr>
            <a:r>
              <a:rPr lang="en-US" sz="1000" dirty="0">
                <a:latin typeface="+mn-lt"/>
              </a:rPr>
              <a:t>Source: finn.no</a:t>
            </a:r>
          </a:p>
        </p:txBody>
      </p:sp>
      <p:sp>
        <p:nvSpPr>
          <p:cNvPr id="4" name="Rectangle 3"/>
          <p:cNvSpPr/>
          <p:nvPr/>
        </p:nvSpPr>
        <p:spPr>
          <a:xfrm>
            <a:off x="323850" y="704850"/>
            <a:ext cx="4572000" cy="708025"/>
          </a:xfrm>
          <a:prstGeom prst="rect">
            <a:avLst/>
          </a:prstGeom>
        </p:spPr>
        <p:txBody>
          <a:bodyPr>
            <a:spAutoFit/>
          </a:bodyPr>
          <a:lstStyle/>
          <a:p>
            <a:pPr lvl="0">
              <a:spcAft>
                <a:spcPts val="1200"/>
              </a:spcAft>
              <a:defRPr/>
            </a:pPr>
            <a:r>
              <a:rPr lang="nb-NO" altLang="en-US" sz="2000" b="1" dirty="0" err="1">
                <a:solidFill>
                  <a:srgbClr val="000000"/>
                </a:solidFill>
                <a:latin typeface="Arial"/>
              </a:rPr>
              <a:t>Where</a:t>
            </a:r>
            <a:r>
              <a:rPr lang="nb-NO" altLang="en-US" sz="2000" b="1" dirty="0">
                <a:solidFill>
                  <a:srgbClr val="000000"/>
                </a:solidFill>
                <a:latin typeface="Arial"/>
              </a:rPr>
              <a:t> is </a:t>
            </a:r>
            <a:r>
              <a:rPr lang="nb-NO" altLang="en-US" sz="2000" b="1" dirty="0" err="1">
                <a:solidFill>
                  <a:srgbClr val="000000"/>
                </a:solidFill>
                <a:latin typeface="Arial"/>
              </a:rPr>
              <a:t>the</a:t>
            </a:r>
            <a:r>
              <a:rPr lang="nb-NO" altLang="en-US" sz="2000" b="1" dirty="0">
                <a:solidFill>
                  <a:srgbClr val="000000"/>
                </a:solidFill>
                <a:latin typeface="Arial"/>
              </a:rPr>
              <a:t> best </a:t>
            </a:r>
            <a:r>
              <a:rPr lang="nb-NO" altLang="en-US" sz="2000" b="1" dirty="0" err="1">
                <a:solidFill>
                  <a:srgbClr val="000000"/>
                </a:solidFill>
                <a:latin typeface="Arial"/>
              </a:rPr>
              <a:t>place</a:t>
            </a:r>
            <a:r>
              <a:rPr lang="nb-NO" altLang="en-US" sz="2000" b="1" dirty="0">
                <a:solidFill>
                  <a:srgbClr val="000000"/>
                </a:solidFill>
                <a:latin typeface="Arial"/>
              </a:rPr>
              <a:t> to live in Oslo?</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 Box 15"/>
          <p:cNvSpPr txBox="1">
            <a:spLocks noChangeArrowheads="1"/>
          </p:cNvSpPr>
          <p:nvPr/>
        </p:nvSpPr>
        <p:spPr bwMode="auto">
          <a:xfrm>
            <a:off x="0" y="476672"/>
            <a:ext cx="866704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marL="0" indent="0">
              <a:spcBef>
                <a:spcPct val="0"/>
              </a:spcBef>
              <a:spcAft>
                <a:spcPts val="1200"/>
              </a:spcAft>
              <a:buFontTx/>
              <a:buNone/>
              <a:defRPr/>
            </a:pPr>
            <a:r>
              <a:rPr lang="en-GB" altLang="en-US" sz="2000" b="1" dirty="0"/>
              <a:t>Task: Reclassify and re-scale your criteria!</a:t>
            </a:r>
            <a:endParaRPr lang="en-GB" altLang="en-US" sz="2000" dirty="0"/>
          </a:p>
          <a:p>
            <a:pPr marL="0" indent="0">
              <a:spcBef>
                <a:spcPct val="0"/>
              </a:spcBef>
              <a:spcAft>
                <a:spcPts val="1200"/>
              </a:spcAft>
              <a:buNone/>
              <a:defRPr/>
            </a:pPr>
            <a:r>
              <a:rPr lang="en-GB" altLang="en-US" sz="2000" dirty="0" err="1"/>
              <a:t>Criterium</a:t>
            </a:r>
            <a:r>
              <a:rPr lang="en-GB" altLang="en-US" sz="2000" dirty="0"/>
              <a:t>: distance to </a:t>
            </a:r>
            <a:r>
              <a:rPr lang="en-GB" altLang="en-US" sz="2000" dirty="0" err="1"/>
              <a:t>UiO</a:t>
            </a:r>
            <a:endParaRPr lang="en-GB" altLang="en-US" sz="2000" dirty="0"/>
          </a:p>
          <a:p>
            <a:pPr marL="0" indent="0">
              <a:spcBef>
                <a:spcPct val="0"/>
              </a:spcBef>
              <a:spcAft>
                <a:spcPts val="1200"/>
              </a:spcAft>
              <a:buNone/>
              <a:defRPr/>
            </a:pPr>
            <a:r>
              <a:rPr lang="en-GB" altLang="en-US" sz="2000" dirty="0"/>
              <a:t>Data: distance (buffers)</a:t>
            </a:r>
          </a:p>
          <a:p>
            <a:pPr marL="0" indent="0">
              <a:spcBef>
                <a:spcPct val="0"/>
              </a:spcBef>
              <a:spcAft>
                <a:spcPts val="1200"/>
              </a:spcAft>
              <a:buNone/>
              <a:defRPr/>
            </a:pPr>
            <a:r>
              <a:rPr lang="en-GB" altLang="en-US" sz="2000" dirty="0"/>
              <a:t>Classes: 0-500 (3), 500-2000 (1), 2000-5000 (2), &gt;5000 (no go)</a:t>
            </a:r>
          </a:p>
          <a:p>
            <a:pPr marL="0" indent="0">
              <a:spcBef>
                <a:spcPct val="0"/>
              </a:spcBef>
              <a:spcAft>
                <a:spcPts val="1200"/>
              </a:spcAft>
              <a:buNone/>
              <a:defRPr/>
            </a:pPr>
            <a:r>
              <a:rPr lang="en-GB" altLang="en-US" sz="2000" dirty="0"/>
              <a:t>Classes scaled/normalised: 0.25, 1, 0.75, </a:t>
            </a:r>
            <a:r>
              <a:rPr lang="en-GB" altLang="en-US" sz="2000" dirty="0" err="1"/>
              <a:t>NaN</a:t>
            </a:r>
            <a:r>
              <a:rPr lang="en-GB" altLang="en-US" sz="2000" dirty="0"/>
              <a:t> (hard NO)</a:t>
            </a:r>
          </a:p>
        </p:txBody>
      </p:sp>
      <p:sp>
        <p:nvSpPr>
          <p:cNvPr id="4" name="Rectangle 3"/>
          <p:cNvSpPr/>
          <p:nvPr/>
        </p:nvSpPr>
        <p:spPr>
          <a:xfrm>
            <a:off x="0" y="21364"/>
            <a:ext cx="5184254" cy="400110"/>
          </a:xfrm>
          <a:prstGeom prst="rect">
            <a:avLst/>
          </a:prstGeom>
        </p:spPr>
        <p:txBody>
          <a:bodyPr wrap="square">
            <a:spAutoFit/>
          </a:bodyPr>
          <a:lstStyle/>
          <a:p>
            <a:pPr lvl="0">
              <a:spcAft>
                <a:spcPts val="1200"/>
              </a:spcAft>
              <a:defRPr/>
            </a:pPr>
            <a:r>
              <a:rPr lang="nb-NO" altLang="en-US" sz="2000" b="1" dirty="0" err="1">
                <a:solidFill>
                  <a:srgbClr val="000000"/>
                </a:solidFill>
                <a:latin typeface="Arial"/>
              </a:rPr>
              <a:t>Where</a:t>
            </a:r>
            <a:r>
              <a:rPr lang="nb-NO" altLang="en-US" sz="2000" b="1" dirty="0">
                <a:solidFill>
                  <a:srgbClr val="000000"/>
                </a:solidFill>
                <a:latin typeface="Arial"/>
              </a:rPr>
              <a:t> is </a:t>
            </a:r>
            <a:r>
              <a:rPr lang="nb-NO" altLang="en-US" sz="2000" b="1" dirty="0" err="1">
                <a:solidFill>
                  <a:srgbClr val="000000"/>
                </a:solidFill>
                <a:latin typeface="Arial"/>
              </a:rPr>
              <a:t>the</a:t>
            </a:r>
            <a:r>
              <a:rPr lang="nb-NO" altLang="en-US" sz="2000" b="1" dirty="0">
                <a:solidFill>
                  <a:srgbClr val="000000"/>
                </a:solidFill>
                <a:latin typeface="Arial"/>
              </a:rPr>
              <a:t> best </a:t>
            </a:r>
            <a:r>
              <a:rPr lang="nb-NO" altLang="en-US" sz="2000" b="1" dirty="0" err="1">
                <a:solidFill>
                  <a:srgbClr val="000000"/>
                </a:solidFill>
                <a:latin typeface="Arial"/>
              </a:rPr>
              <a:t>place</a:t>
            </a:r>
            <a:r>
              <a:rPr lang="nb-NO" altLang="en-US" sz="2000" b="1" dirty="0">
                <a:solidFill>
                  <a:srgbClr val="000000"/>
                </a:solidFill>
                <a:latin typeface="Arial"/>
              </a:rPr>
              <a:t> to live in Oslo?</a:t>
            </a:r>
          </a:p>
        </p:txBody>
      </p:sp>
      <p:sp>
        <p:nvSpPr>
          <p:cNvPr id="11" name="Text Box 15"/>
          <p:cNvSpPr txBox="1">
            <a:spLocks noChangeArrowheads="1"/>
          </p:cNvSpPr>
          <p:nvPr/>
        </p:nvSpPr>
        <p:spPr bwMode="auto">
          <a:xfrm>
            <a:off x="-1" y="2996952"/>
            <a:ext cx="8667041"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marL="0" indent="0">
              <a:spcBef>
                <a:spcPct val="0"/>
              </a:spcBef>
              <a:spcAft>
                <a:spcPts val="1200"/>
              </a:spcAft>
              <a:buNone/>
              <a:defRPr/>
            </a:pPr>
            <a:r>
              <a:rPr lang="en-GB" altLang="en-US" sz="2000" dirty="0" err="1">
                <a:solidFill>
                  <a:schemeClr val="accent2"/>
                </a:solidFill>
              </a:rPr>
              <a:t>Criterium</a:t>
            </a:r>
            <a:r>
              <a:rPr lang="en-GB" altLang="en-US" sz="2000" dirty="0">
                <a:solidFill>
                  <a:schemeClr val="accent2"/>
                </a:solidFill>
              </a:rPr>
              <a:t>: Price	</a:t>
            </a:r>
          </a:p>
          <a:p>
            <a:pPr marL="0" indent="0">
              <a:spcBef>
                <a:spcPct val="0"/>
              </a:spcBef>
              <a:spcAft>
                <a:spcPts val="1200"/>
              </a:spcAft>
              <a:buNone/>
              <a:defRPr/>
            </a:pPr>
            <a:r>
              <a:rPr lang="en-GB" altLang="en-US" sz="2000" dirty="0">
                <a:solidFill>
                  <a:schemeClr val="accent2"/>
                </a:solidFill>
              </a:rPr>
              <a:t>Data: finn.no</a:t>
            </a:r>
          </a:p>
          <a:p>
            <a:pPr marL="0" indent="0">
              <a:spcBef>
                <a:spcPct val="0"/>
              </a:spcBef>
              <a:spcAft>
                <a:spcPts val="1200"/>
              </a:spcAft>
              <a:buNone/>
              <a:defRPr/>
            </a:pPr>
            <a:r>
              <a:rPr lang="en-GB" altLang="en-US" sz="2000" dirty="0">
                <a:solidFill>
                  <a:schemeClr val="accent2"/>
                </a:solidFill>
              </a:rPr>
              <a:t>Classes: 2000-4000 (1), 4000-6000 (2), 6000-10 000 (3), &gt;10 000 (4) </a:t>
            </a:r>
          </a:p>
          <a:p>
            <a:pPr marL="0" indent="0">
              <a:spcBef>
                <a:spcPct val="0"/>
              </a:spcBef>
              <a:spcAft>
                <a:spcPts val="1200"/>
              </a:spcAft>
              <a:buNone/>
              <a:defRPr/>
            </a:pPr>
            <a:r>
              <a:rPr lang="en-GB" altLang="en-US" sz="2000" dirty="0">
                <a:solidFill>
                  <a:schemeClr val="accent2"/>
                </a:solidFill>
              </a:rPr>
              <a:t>Classes scaled/normalised: 1, 0.66, 0.33, 0</a:t>
            </a:r>
          </a:p>
        </p:txBody>
      </p:sp>
    </p:spTree>
    <p:extLst>
      <p:ext uri="{BB962C8B-B14F-4D97-AF65-F5344CB8AC3E}">
        <p14:creationId xmlns:p14="http://schemas.microsoft.com/office/powerpoint/2010/main" val="3566268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1026"/>
          <p:cNvSpPr>
            <a:spLocks noGrp="1" noChangeArrowheads="1"/>
          </p:cNvSpPr>
          <p:nvPr>
            <p:ph type="title"/>
          </p:nvPr>
        </p:nvSpPr>
        <p:spPr/>
        <p:txBody>
          <a:bodyPr/>
          <a:lstStyle/>
          <a:p>
            <a:pPr eaLnBrk="1" hangingPunct="1"/>
            <a:r>
              <a:rPr lang="en-GB" altLang="en-US" noProof="0" dirty="0" smtClean="0"/>
              <a:t>Aggregation / Overlay</a:t>
            </a:r>
            <a:endParaRPr lang="en-GB" altLang="en-US" noProof="0" dirty="0"/>
          </a:p>
        </p:txBody>
      </p:sp>
      <p:sp>
        <p:nvSpPr>
          <p:cNvPr id="26628" name="Rectangle 4"/>
          <p:cNvSpPr>
            <a:spLocks noChangeArrowheads="1"/>
          </p:cNvSpPr>
          <p:nvPr/>
        </p:nvSpPr>
        <p:spPr bwMode="auto">
          <a:xfrm>
            <a:off x="482600" y="43513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8437" name="Text Box 15"/>
          <p:cNvSpPr txBox="1">
            <a:spLocks noChangeArrowheads="1"/>
          </p:cNvSpPr>
          <p:nvPr/>
        </p:nvSpPr>
        <p:spPr bwMode="auto">
          <a:xfrm>
            <a:off x="2836863" y="1460500"/>
            <a:ext cx="52451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marL="342900" indent="-342900">
              <a:spcBef>
                <a:spcPts val="0"/>
              </a:spcBef>
              <a:spcAft>
                <a:spcPts val="600"/>
              </a:spcAft>
              <a:defRPr/>
            </a:pPr>
            <a:r>
              <a:rPr lang="nb-NO" altLang="en-US" sz="2000" dirty="0" err="1"/>
              <a:t>Boolean</a:t>
            </a:r>
            <a:r>
              <a:rPr lang="nb-NO" altLang="en-US" sz="2000" dirty="0"/>
              <a:t> </a:t>
            </a:r>
            <a:r>
              <a:rPr lang="nb-NO" altLang="en-US" sz="2000" dirty="0" err="1"/>
              <a:t>Aggregation</a:t>
            </a:r>
            <a:endParaRPr lang="nb-NO" altLang="en-US" sz="2000" dirty="0"/>
          </a:p>
          <a:p>
            <a:pPr marL="342900" indent="-342900">
              <a:spcBef>
                <a:spcPts val="0"/>
              </a:spcBef>
              <a:spcAft>
                <a:spcPts val="600"/>
              </a:spcAft>
              <a:defRPr/>
            </a:pPr>
            <a:r>
              <a:rPr lang="nb-NO" altLang="en-US" sz="2000" dirty="0" err="1"/>
              <a:t>Weighted</a:t>
            </a:r>
            <a:r>
              <a:rPr lang="nb-NO" altLang="en-US" sz="2000" dirty="0"/>
              <a:t> </a:t>
            </a:r>
            <a:r>
              <a:rPr lang="nb-NO" altLang="en-US" sz="2000" dirty="0" err="1"/>
              <a:t>Aggregation</a:t>
            </a:r>
            <a:endParaRPr lang="nb-NO" altLang="en-US" sz="2000" dirty="0"/>
          </a:p>
          <a:p>
            <a:pPr marL="342900" indent="-342900">
              <a:spcBef>
                <a:spcPts val="0"/>
              </a:spcBef>
              <a:spcAft>
                <a:spcPts val="600"/>
              </a:spcAft>
              <a:defRPr/>
            </a:pPr>
            <a:r>
              <a:rPr lang="nb-NO" altLang="en-US" sz="2000" dirty="0"/>
              <a:t>Fuzzy </a:t>
            </a:r>
            <a:r>
              <a:rPr lang="nb-NO" altLang="en-US" sz="2000" dirty="0" err="1"/>
              <a:t>Overlay</a:t>
            </a:r>
            <a:endParaRPr lang="nb-NO" altLang="en-US" sz="2000" dirty="0"/>
          </a:p>
          <a:p>
            <a:pPr>
              <a:spcBef>
                <a:spcPts val="0"/>
              </a:spcBef>
              <a:spcAft>
                <a:spcPts val="600"/>
              </a:spcAft>
              <a:defRPr/>
            </a:pPr>
            <a:endParaRPr lang="nb-NO" altLang="en-US" sz="2000" dirty="0"/>
          </a:p>
          <a:p>
            <a:pPr>
              <a:spcBef>
                <a:spcPts val="0"/>
              </a:spcBef>
              <a:spcAft>
                <a:spcPts val="600"/>
              </a:spcAft>
              <a:defRPr/>
            </a:pPr>
            <a:endParaRPr lang="nb-NO" altLang="en-US" sz="2000" dirty="0"/>
          </a:p>
          <a:p>
            <a:pPr>
              <a:spcBef>
                <a:spcPts val="0"/>
              </a:spcBef>
              <a:spcAft>
                <a:spcPts val="600"/>
              </a:spcAft>
              <a:defRPr/>
            </a:pPr>
            <a:endParaRPr lang="nb-NO" altLang="en-US" sz="2000" dirty="0"/>
          </a:p>
          <a:p>
            <a:pPr>
              <a:spcBef>
                <a:spcPts val="0"/>
              </a:spcBef>
              <a:spcAft>
                <a:spcPts val="600"/>
              </a:spcAft>
              <a:defRPr/>
            </a:pPr>
            <a:endParaRPr lang="nb-NO" altLang="en-US" sz="2000" dirty="0"/>
          </a:p>
          <a:p>
            <a:pPr>
              <a:spcBef>
                <a:spcPts val="0"/>
              </a:spcBef>
              <a:spcAft>
                <a:spcPts val="600"/>
              </a:spcAft>
              <a:defRPr/>
            </a:pPr>
            <a:endParaRPr lang="nb-NO" altLang="en-US" sz="2000" dirty="0"/>
          </a:p>
          <a:p>
            <a:pPr>
              <a:spcBef>
                <a:spcPts val="0"/>
              </a:spcBef>
              <a:spcAft>
                <a:spcPts val="600"/>
              </a:spcAft>
              <a:defRPr/>
            </a:pPr>
            <a:endParaRPr lang="nb-NO" altLang="en-US" sz="2000" dirty="0"/>
          </a:p>
          <a:p>
            <a:pPr>
              <a:spcBef>
                <a:spcPts val="0"/>
              </a:spcBef>
              <a:spcAft>
                <a:spcPts val="600"/>
              </a:spcAft>
              <a:defRPr/>
            </a:pPr>
            <a:endParaRPr lang="nb-NO" altLang="en-US" sz="2000" dirty="0"/>
          </a:p>
          <a:p>
            <a:pPr>
              <a:spcBef>
                <a:spcPts val="0"/>
              </a:spcBef>
              <a:spcAft>
                <a:spcPts val="600"/>
              </a:spcAft>
              <a:buFontTx/>
              <a:buNone/>
              <a:defRPr/>
            </a:pPr>
            <a:endParaRPr lang="nb-NO" altLang="en-US" sz="2000" dirty="0"/>
          </a:p>
        </p:txBody>
      </p:sp>
      <p:grpSp>
        <p:nvGrpSpPr>
          <p:cNvPr id="26630" name="Group 1"/>
          <p:cNvGrpSpPr>
            <a:grpSpLocks/>
          </p:cNvGrpSpPr>
          <p:nvPr/>
        </p:nvGrpSpPr>
        <p:grpSpPr bwMode="auto">
          <a:xfrm>
            <a:off x="3635375" y="2952750"/>
            <a:ext cx="4249738" cy="3754438"/>
            <a:chOff x="4615858" y="1340768"/>
            <a:chExt cx="2345210" cy="2558713"/>
          </a:xfrm>
        </p:grpSpPr>
        <p:pic>
          <p:nvPicPr>
            <p:cNvPr id="26632" name="Picture 4" descr="PE4607 Heywood29.gif                                           0004189EBob’s HD                       B5E64ED0:"/>
            <p:cNvPicPr>
              <a:picLocks noChangeAspect="1" noChangeArrowheads="1"/>
            </p:cNvPicPr>
            <p:nvPr/>
          </p:nvPicPr>
          <p:blipFill>
            <a:blip r:embed="rId4" r:link="rId5">
              <a:clrChange>
                <a:clrFrom>
                  <a:srgbClr val="FFFFFF"/>
                </a:clrFrom>
                <a:clrTo>
                  <a:srgbClr val="FFFFFF">
                    <a:alpha val="0"/>
                  </a:srgbClr>
                </a:clrTo>
              </a:clrChange>
              <a:extLst>
                <a:ext uri="{28A0092B-C50C-407E-A947-70E740481C1C}">
                  <a14:useLocalDpi xmlns:a14="http://schemas.microsoft.com/office/drawing/2010/main" val="0"/>
                </a:ext>
              </a:extLst>
            </a:blip>
            <a:srcRect l="21686" t="3078" r="21690" b="14140"/>
            <a:stretch>
              <a:fillRect/>
            </a:stretch>
          </p:blipFill>
          <p:spPr bwMode="auto">
            <a:xfrm>
              <a:off x="4615858" y="1340768"/>
              <a:ext cx="2332405" cy="255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Freeform 6"/>
            <p:cNvSpPr>
              <a:spLocks/>
            </p:cNvSpPr>
            <p:nvPr/>
          </p:nvSpPr>
          <p:spPr bwMode="auto">
            <a:xfrm>
              <a:off x="4629501" y="2293927"/>
              <a:ext cx="2331567" cy="1321387"/>
            </a:xfrm>
            <a:custGeom>
              <a:avLst/>
              <a:gdLst>
                <a:gd name="T0" fmla="*/ 640 w 2331567"/>
                <a:gd name="T1" fmla="*/ 0 h 1321387"/>
                <a:gd name="T2" fmla="*/ 1110608 w 2331567"/>
                <a:gd name="T3" fmla="*/ 5285 h 1321387"/>
                <a:gd name="T4" fmla="*/ 1110608 w 2331567"/>
                <a:gd name="T5" fmla="*/ 433415 h 1321387"/>
                <a:gd name="T6" fmla="*/ 2331567 w 2331567"/>
                <a:gd name="T7" fmla="*/ 433415 h 1321387"/>
                <a:gd name="T8" fmla="*/ 2331567 w 2331567"/>
                <a:gd name="T9" fmla="*/ 1321387 h 1321387"/>
                <a:gd name="T10" fmla="*/ 5926 w 2331567"/>
                <a:gd name="T11" fmla="*/ 1321387 h 1321387"/>
                <a:gd name="T12" fmla="*/ 640 w 2331567"/>
                <a:gd name="T13" fmla="*/ 0 h 1321387"/>
                <a:gd name="T14" fmla="*/ 0 60000 65536"/>
                <a:gd name="T15" fmla="*/ 0 60000 65536"/>
                <a:gd name="T16" fmla="*/ 0 60000 65536"/>
                <a:gd name="T17" fmla="*/ 0 60000 65536"/>
                <a:gd name="T18" fmla="*/ 0 60000 65536"/>
                <a:gd name="T19" fmla="*/ 0 60000 65536"/>
                <a:gd name="T20" fmla="*/ 0 60000 65536"/>
                <a:gd name="T21" fmla="*/ 0 w 2331567"/>
                <a:gd name="T22" fmla="*/ 0 h 1321387"/>
                <a:gd name="T23" fmla="*/ 2331567 w 2331567"/>
                <a:gd name="T24" fmla="*/ 1321387 h 13213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1567" h="1321387">
                  <a:moveTo>
                    <a:pt x="640" y="0"/>
                  </a:moveTo>
                  <a:lnTo>
                    <a:pt x="1110605" y="5285"/>
                  </a:lnTo>
                  <a:lnTo>
                    <a:pt x="1110605" y="433415"/>
                  </a:lnTo>
                  <a:lnTo>
                    <a:pt x="2331567" y="433415"/>
                  </a:lnTo>
                  <a:lnTo>
                    <a:pt x="2331567" y="1321387"/>
                  </a:lnTo>
                  <a:lnTo>
                    <a:pt x="5926" y="1321387"/>
                  </a:lnTo>
                  <a:cubicBezTo>
                    <a:pt x="9450" y="882686"/>
                    <a:pt x="-2884" y="438701"/>
                    <a:pt x="640" y="0"/>
                  </a:cubicBezTo>
                  <a:close/>
                </a:path>
              </a:pathLst>
            </a:custGeom>
            <a:noFill/>
            <a:ln w="19050"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2" name="TextBox 1"/>
          <p:cNvSpPr txBox="1"/>
          <p:nvPr/>
        </p:nvSpPr>
        <p:spPr>
          <a:xfrm>
            <a:off x="3676650" y="5705475"/>
            <a:ext cx="2305050" cy="584200"/>
          </a:xfrm>
          <a:prstGeom prst="rect">
            <a:avLst/>
          </a:prstGeom>
          <a:noFill/>
        </p:spPr>
        <p:txBody>
          <a:bodyPr>
            <a:spAutoFit/>
          </a:bodyPr>
          <a:lstStyle/>
          <a:p>
            <a:pPr>
              <a:defRPr/>
            </a:pPr>
            <a:r>
              <a:rPr lang="en-US" sz="1600" dirty="0">
                <a:solidFill>
                  <a:srgbClr val="00B0F0"/>
                </a:solidFill>
                <a:latin typeface="+mn-lt"/>
              </a:rPr>
              <a:t>Raster Calculator</a:t>
            </a:r>
          </a:p>
          <a:p>
            <a:pPr>
              <a:defRPr/>
            </a:pPr>
            <a:r>
              <a:rPr lang="en-US" sz="1600" dirty="0">
                <a:solidFill>
                  <a:srgbClr val="00B0F0"/>
                </a:solidFill>
                <a:latin typeface="+mn-lt"/>
              </a:rPr>
              <a:t>(ArcGIS)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ultiple Criteria Decision Making 3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0"/>
            <a:ext cx="2986088"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itle 1"/>
          <p:cNvSpPr>
            <a:spLocks noGrp="1"/>
          </p:cNvSpPr>
          <p:nvPr>
            <p:ph type="title"/>
          </p:nvPr>
        </p:nvSpPr>
        <p:spPr/>
        <p:txBody>
          <a:bodyPr/>
          <a:lstStyle/>
          <a:p>
            <a:r>
              <a:rPr lang="en-GB" altLang="en-US" noProof="0" dirty="0" smtClean="0"/>
              <a:t>Overview</a:t>
            </a:r>
            <a:endParaRPr lang="en-GB" altLang="en-US" noProof="0" dirty="0"/>
          </a:p>
        </p:txBody>
      </p:sp>
      <p:sp>
        <p:nvSpPr>
          <p:cNvPr id="4100" name="Content Placeholder 2"/>
          <p:cNvSpPr>
            <a:spLocks noGrp="1"/>
          </p:cNvSpPr>
          <p:nvPr>
            <p:ph idx="1"/>
          </p:nvPr>
        </p:nvSpPr>
        <p:spPr/>
        <p:txBody>
          <a:bodyPr/>
          <a:lstStyle/>
          <a:p>
            <a:pPr>
              <a:spcAft>
                <a:spcPts val="600"/>
              </a:spcAft>
            </a:pPr>
            <a:r>
              <a:rPr lang="en-GB" altLang="en-US" noProof="0" dirty="0"/>
              <a:t>Multi-Criteria vs. Multi-Objective </a:t>
            </a:r>
          </a:p>
          <a:p>
            <a:pPr>
              <a:spcAft>
                <a:spcPts val="600"/>
              </a:spcAft>
            </a:pPr>
            <a:r>
              <a:rPr lang="en-GB" altLang="en-US" noProof="0" dirty="0"/>
              <a:t>Process:</a:t>
            </a:r>
          </a:p>
          <a:p>
            <a:pPr marL="800100" lvl="1" indent="-342900">
              <a:buFontTx/>
              <a:buAutoNum type="arabicPeriod"/>
            </a:pPr>
            <a:r>
              <a:rPr lang="en-GB" altLang="en-US" noProof="0" dirty="0"/>
              <a:t>Define problem</a:t>
            </a:r>
          </a:p>
          <a:p>
            <a:pPr marL="800100" lvl="1" indent="-342900">
              <a:buFontTx/>
              <a:buAutoNum type="arabicPeriod"/>
            </a:pPr>
            <a:r>
              <a:rPr lang="en-GB" altLang="en-US" noProof="0" dirty="0"/>
              <a:t>Find criteria</a:t>
            </a:r>
          </a:p>
          <a:p>
            <a:pPr marL="800100" lvl="1" indent="-342900">
              <a:buFontTx/>
              <a:buAutoNum type="arabicPeriod"/>
            </a:pPr>
            <a:r>
              <a:rPr lang="en-GB" altLang="en-US" noProof="0" dirty="0"/>
              <a:t>Reclassify: criteria operationalisation</a:t>
            </a:r>
          </a:p>
          <a:p>
            <a:pPr marL="800100" lvl="1" indent="-342900">
              <a:buFontTx/>
              <a:buAutoNum type="arabicPeriod"/>
            </a:pPr>
            <a:r>
              <a:rPr lang="en-GB" altLang="en-US" noProof="0" dirty="0"/>
              <a:t>Data integration</a:t>
            </a:r>
          </a:p>
          <a:p>
            <a:pPr marL="800100" lvl="1" indent="-342900">
              <a:buFontTx/>
              <a:buAutoNum type="arabicPeriod"/>
            </a:pPr>
            <a:r>
              <a:rPr lang="en-GB" altLang="en-US" noProof="0" dirty="0"/>
              <a:t>Spatial aggregation</a:t>
            </a:r>
          </a:p>
          <a:p>
            <a:pPr lvl="2"/>
            <a:r>
              <a:rPr lang="en-GB" altLang="en-US" noProof="0" dirty="0"/>
              <a:t>Boolean overlay</a:t>
            </a:r>
          </a:p>
          <a:p>
            <a:pPr lvl="2"/>
            <a:r>
              <a:rPr lang="en-GB" altLang="en-US" noProof="0" dirty="0"/>
              <a:t>Weighted overlay   -&gt;   How to find the weights?</a:t>
            </a:r>
          </a:p>
          <a:p>
            <a:pPr lvl="2"/>
            <a:r>
              <a:rPr lang="en-GB" altLang="en-US" noProof="0" dirty="0"/>
              <a:t>Fuzzy sets </a:t>
            </a:r>
            <a:endParaRPr lang="en-GB" altLang="en-US" i="1" noProof="0" dirty="0"/>
          </a:p>
          <a:p>
            <a:pPr marL="800100" lvl="1" indent="-342900">
              <a:buFontTx/>
              <a:buAutoNum type="arabicPeriod"/>
            </a:pPr>
            <a:r>
              <a:rPr lang="en-GB" altLang="en-US" noProof="0" dirty="0"/>
              <a:t>Robustness analysis, verification</a:t>
            </a:r>
          </a:p>
          <a:p>
            <a:pPr marL="800100" lvl="1" indent="-342900">
              <a:buFontTx/>
              <a:buAutoNum type="arabicPeriod"/>
            </a:pPr>
            <a:r>
              <a:rPr lang="en-GB" altLang="en-US" noProof="0" dirty="0"/>
              <a:t>Recommendation: suitability maps</a:t>
            </a:r>
          </a:p>
          <a:p>
            <a:pPr>
              <a:spcAft>
                <a:spcPts val="600"/>
              </a:spcAft>
            </a:pPr>
            <a:r>
              <a:rPr lang="en-GB" altLang="en-US" noProof="0" dirty="0"/>
              <a:t>Examples</a:t>
            </a:r>
          </a:p>
          <a:p>
            <a:endParaRPr lang="en-GB" altLang="en-US" noProof="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1026"/>
          <p:cNvSpPr>
            <a:spLocks noGrp="1" noChangeArrowheads="1"/>
          </p:cNvSpPr>
          <p:nvPr>
            <p:ph type="title"/>
          </p:nvPr>
        </p:nvSpPr>
        <p:spPr/>
        <p:txBody>
          <a:bodyPr/>
          <a:lstStyle/>
          <a:p>
            <a:pPr eaLnBrk="1" hangingPunct="1"/>
            <a:r>
              <a:rPr lang="en-GB" altLang="en-US" noProof="0" dirty="0" smtClean="0"/>
              <a:t>Aggregation - Boolean</a:t>
            </a:r>
            <a:endParaRPr lang="en-GB" altLang="en-US" noProof="0" dirty="0"/>
          </a:p>
        </p:txBody>
      </p:sp>
      <p:sp>
        <p:nvSpPr>
          <p:cNvPr id="27652" name="Rectangle 4"/>
          <p:cNvSpPr>
            <a:spLocks noChangeArrowheads="1"/>
          </p:cNvSpPr>
          <p:nvPr/>
        </p:nvSpPr>
        <p:spPr bwMode="auto">
          <a:xfrm>
            <a:off x="482600" y="43513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9461" name="Text Box 15"/>
          <p:cNvSpPr txBox="1">
            <a:spLocks noChangeArrowheads="1"/>
          </p:cNvSpPr>
          <p:nvPr/>
        </p:nvSpPr>
        <p:spPr bwMode="auto">
          <a:xfrm>
            <a:off x="2836863" y="1412875"/>
            <a:ext cx="5245100" cy="498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marL="342900" indent="-342900">
              <a:spcBef>
                <a:spcPct val="0"/>
              </a:spcBef>
              <a:spcAft>
                <a:spcPts val="600"/>
              </a:spcAft>
              <a:defRPr/>
            </a:pPr>
            <a:r>
              <a:rPr lang="nb-NO" altLang="en-US" sz="2000" dirty="0" err="1"/>
              <a:t>Binary</a:t>
            </a:r>
            <a:r>
              <a:rPr lang="nb-NO" altLang="en-US" sz="2000" dirty="0"/>
              <a:t> (true/false)</a:t>
            </a:r>
          </a:p>
          <a:p>
            <a:pPr marL="342900" indent="-342900">
              <a:spcBef>
                <a:spcPct val="0"/>
              </a:spcBef>
              <a:spcAft>
                <a:spcPts val="600"/>
              </a:spcAft>
              <a:defRPr/>
            </a:pPr>
            <a:r>
              <a:rPr lang="nb-NO" altLang="en-US" sz="2000" dirty="0"/>
              <a:t>AND, OR, XOR, NOT</a:t>
            </a:r>
          </a:p>
          <a:p>
            <a:pPr marL="342900" indent="-342900">
              <a:spcBef>
                <a:spcPct val="0"/>
              </a:spcBef>
              <a:spcAft>
                <a:spcPts val="600"/>
              </a:spcAft>
              <a:defRPr/>
            </a:pPr>
            <a:r>
              <a:rPr lang="nb-NO" altLang="en-US" sz="2000" dirty="0"/>
              <a:t>hard </a:t>
            </a:r>
            <a:r>
              <a:rPr lang="nb-NO" altLang="en-US" sz="2000" dirty="0" err="1"/>
              <a:t>criteria</a:t>
            </a:r>
            <a:r>
              <a:rPr lang="nb-NO" altLang="en-US" sz="2000" dirty="0"/>
              <a:t> </a:t>
            </a:r>
          </a:p>
          <a:p>
            <a:pPr marL="342900" indent="-342900">
              <a:spcBef>
                <a:spcPct val="0"/>
              </a:spcBef>
              <a:spcAft>
                <a:spcPts val="600"/>
              </a:spcAft>
              <a:defRPr/>
            </a:pPr>
            <a:r>
              <a:rPr lang="nb-NO" altLang="en-US" sz="2000" dirty="0"/>
              <a:t>all </a:t>
            </a:r>
            <a:r>
              <a:rPr lang="nb-NO" altLang="en-US" sz="2000" dirty="0" err="1"/>
              <a:t>criteria</a:t>
            </a:r>
            <a:r>
              <a:rPr lang="nb-NO" altLang="en-US" sz="2000" dirty="0"/>
              <a:t> have </a:t>
            </a:r>
            <a:r>
              <a:rPr lang="nb-NO" altLang="en-US" sz="2000" dirty="0" err="1"/>
              <a:t>the</a:t>
            </a:r>
            <a:r>
              <a:rPr lang="nb-NO" altLang="en-US" sz="2000" dirty="0"/>
              <a:t> same </a:t>
            </a:r>
            <a:r>
              <a:rPr lang="nb-NO" altLang="en-US" sz="2000" dirty="0" err="1"/>
              <a:t>importance</a:t>
            </a:r>
            <a:r>
              <a:rPr lang="nb-NO" altLang="en-US" sz="2000" dirty="0"/>
              <a:t> (?)</a:t>
            </a:r>
          </a:p>
          <a:p>
            <a:pPr>
              <a:spcBef>
                <a:spcPct val="0"/>
              </a:spcBef>
              <a:spcAft>
                <a:spcPts val="600"/>
              </a:spcAft>
              <a:buFontTx/>
              <a:buNone/>
              <a:defRPr/>
            </a:pPr>
            <a:endParaRPr lang="nb-NO" altLang="en-US" sz="2000" dirty="0"/>
          </a:p>
          <a:p>
            <a:pPr>
              <a:spcBef>
                <a:spcPct val="0"/>
              </a:spcBef>
              <a:spcAft>
                <a:spcPts val="600"/>
              </a:spcAft>
              <a:buFontTx/>
              <a:buNone/>
              <a:defRPr/>
            </a:pPr>
            <a:r>
              <a:rPr lang="nb-NO" altLang="en-US" sz="2000" dirty="0" err="1"/>
              <a:t>Example</a:t>
            </a:r>
            <a:r>
              <a:rPr lang="nb-NO" altLang="en-US" sz="2000" dirty="0"/>
              <a:t>: Line-in-Polygon (AND)</a:t>
            </a:r>
          </a:p>
          <a:p>
            <a:pPr>
              <a:spcBef>
                <a:spcPct val="0"/>
              </a:spcBef>
              <a:spcAft>
                <a:spcPts val="600"/>
              </a:spcAft>
              <a:buFontTx/>
              <a:buChar char="-"/>
              <a:defRPr/>
            </a:pPr>
            <a:endParaRPr lang="nb-NO" altLang="en-US" sz="2000" dirty="0"/>
          </a:p>
          <a:p>
            <a:pPr>
              <a:spcBef>
                <a:spcPct val="0"/>
              </a:spcBef>
              <a:spcAft>
                <a:spcPts val="600"/>
              </a:spcAft>
              <a:buFontTx/>
              <a:buChar char="-"/>
              <a:defRPr/>
            </a:pPr>
            <a:r>
              <a:rPr lang="nb-NO" altLang="en-US" sz="2000" dirty="0"/>
              <a:t> </a:t>
            </a:r>
            <a:r>
              <a:rPr lang="nb-NO" altLang="en-US" sz="2000" dirty="0" err="1"/>
              <a:t>Vector</a:t>
            </a:r>
            <a:endParaRPr lang="nb-NO" altLang="en-US" sz="2000" dirty="0"/>
          </a:p>
          <a:p>
            <a:pPr>
              <a:spcBef>
                <a:spcPct val="0"/>
              </a:spcBef>
              <a:spcAft>
                <a:spcPts val="600"/>
              </a:spcAft>
              <a:buFontTx/>
              <a:buChar char="-"/>
              <a:defRPr/>
            </a:pPr>
            <a:endParaRPr lang="nb-NO" altLang="en-US" sz="2000" dirty="0"/>
          </a:p>
          <a:p>
            <a:pPr>
              <a:spcBef>
                <a:spcPct val="0"/>
              </a:spcBef>
              <a:spcAft>
                <a:spcPts val="600"/>
              </a:spcAft>
              <a:buFontTx/>
              <a:buChar char="-"/>
              <a:defRPr/>
            </a:pPr>
            <a:endParaRPr lang="nb-NO" altLang="en-US" sz="2000" dirty="0"/>
          </a:p>
          <a:p>
            <a:pPr>
              <a:spcBef>
                <a:spcPct val="0"/>
              </a:spcBef>
              <a:spcAft>
                <a:spcPts val="600"/>
              </a:spcAft>
              <a:buFontTx/>
              <a:buChar char="-"/>
              <a:defRPr/>
            </a:pPr>
            <a:r>
              <a:rPr lang="nb-NO" altLang="en-US" sz="2000" dirty="0"/>
              <a:t> Raster</a:t>
            </a:r>
          </a:p>
          <a:p>
            <a:pPr>
              <a:spcBef>
                <a:spcPct val="0"/>
              </a:spcBef>
              <a:spcAft>
                <a:spcPts val="600"/>
              </a:spcAft>
              <a:buFontTx/>
              <a:buNone/>
              <a:defRPr/>
            </a:pPr>
            <a:endParaRPr lang="nb-NO" altLang="en-US" sz="2000" dirty="0"/>
          </a:p>
          <a:p>
            <a:pPr>
              <a:spcBef>
                <a:spcPct val="0"/>
              </a:spcBef>
              <a:spcAft>
                <a:spcPts val="600"/>
              </a:spcAft>
              <a:buFontTx/>
              <a:buNone/>
              <a:defRPr/>
            </a:pPr>
            <a:r>
              <a:rPr lang="nb-NO" altLang="en-US" sz="1800" dirty="0"/>
              <a:t>	-&gt; </a:t>
            </a:r>
            <a:r>
              <a:rPr lang="nb-NO" altLang="en-US" sz="1800" dirty="0" err="1"/>
              <a:t>conservative</a:t>
            </a:r>
            <a:r>
              <a:rPr lang="nb-NO" altLang="en-US" sz="1800" dirty="0"/>
              <a:t>: </a:t>
            </a:r>
            <a:r>
              <a:rPr lang="nb-NO" altLang="en-US" sz="1800" dirty="0" err="1"/>
              <a:t>few</a:t>
            </a:r>
            <a:r>
              <a:rPr lang="nb-NO" altLang="en-US" sz="1800" dirty="0"/>
              <a:t> </a:t>
            </a:r>
            <a:r>
              <a:rPr lang="nb-NO" altLang="en-US" sz="1800" dirty="0" err="1"/>
              <a:t>suitable</a:t>
            </a:r>
            <a:r>
              <a:rPr lang="nb-NO" altLang="en-US" sz="1800" dirty="0"/>
              <a:t> areas</a:t>
            </a:r>
          </a:p>
        </p:txBody>
      </p:sp>
      <p:sp>
        <p:nvSpPr>
          <p:cNvPr id="27654" name="TextBox 7"/>
          <p:cNvSpPr txBox="1">
            <a:spLocks noChangeArrowheads="1"/>
          </p:cNvSpPr>
          <p:nvPr/>
        </p:nvSpPr>
        <p:spPr bwMode="auto">
          <a:xfrm>
            <a:off x="5795963" y="6670675"/>
            <a:ext cx="24479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r">
              <a:spcBef>
                <a:spcPct val="0"/>
              </a:spcBef>
              <a:buFontTx/>
              <a:buNone/>
            </a:pPr>
            <a:r>
              <a:rPr lang="en-US" altLang="en-US" sz="800"/>
              <a:t>http://www.gitta.info/Suitability/</a:t>
            </a:r>
          </a:p>
        </p:txBody>
      </p:sp>
      <p:pic>
        <p:nvPicPr>
          <p:cNvPr id="27655" name="Picture 10" descr="http://www.gitta.info/Suitability/de/image/line_in_poly_thum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3789363"/>
            <a:ext cx="3240088"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788" y="0"/>
            <a:ext cx="2857500" cy="1620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57" name="TextBox 7"/>
          <p:cNvSpPr txBox="1">
            <a:spLocks noChangeArrowheads="1"/>
          </p:cNvSpPr>
          <p:nvPr/>
        </p:nvSpPr>
        <p:spPr bwMode="auto">
          <a:xfrm>
            <a:off x="6716713" y="1604963"/>
            <a:ext cx="24479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r">
              <a:spcBef>
                <a:spcPct val="0"/>
              </a:spcBef>
              <a:buFontTx/>
              <a:buNone/>
            </a:pPr>
            <a:r>
              <a:rPr lang="en-US" altLang="en-US" sz="1600" dirty="0"/>
              <a:t>Venn diagram</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1026"/>
          <p:cNvSpPr>
            <a:spLocks noGrp="1" noChangeArrowheads="1"/>
          </p:cNvSpPr>
          <p:nvPr>
            <p:ph type="title"/>
          </p:nvPr>
        </p:nvSpPr>
        <p:spPr/>
        <p:txBody>
          <a:bodyPr/>
          <a:lstStyle/>
          <a:p>
            <a:pPr eaLnBrk="1" hangingPunct="1"/>
            <a:r>
              <a:rPr lang="en-GB" altLang="en-US" noProof="0" dirty="0" smtClean="0"/>
              <a:t>Aggregation - weighted</a:t>
            </a:r>
            <a:endParaRPr lang="en-GB" altLang="en-US" noProof="0" dirty="0"/>
          </a:p>
        </p:txBody>
      </p:sp>
      <p:sp>
        <p:nvSpPr>
          <p:cNvPr id="28676" name="Rectangle 4"/>
          <p:cNvSpPr>
            <a:spLocks noChangeArrowheads="1"/>
          </p:cNvSpPr>
          <p:nvPr/>
        </p:nvSpPr>
        <p:spPr bwMode="auto">
          <a:xfrm>
            <a:off x="482600" y="43513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4" name="Group 3"/>
          <p:cNvGrpSpPr/>
          <p:nvPr/>
        </p:nvGrpSpPr>
        <p:grpSpPr>
          <a:xfrm>
            <a:off x="2627784" y="908050"/>
            <a:ext cx="6696744" cy="5746750"/>
            <a:chOff x="2627784" y="908050"/>
            <a:chExt cx="6696744" cy="5746750"/>
          </a:xfrm>
        </p:grpSpPr>
        <p:sp>
          <p:nvSpPr>
            <p:cNvPr id="3" name="Rectangle 2"/>
            <p:cNvSpPr/>
            <p:nvPr/>
          </p:nvSpPr>
          <p:spPr bwMode="auto">
            <a:xfrm>
              <a:off x="2640137" y="908050"/>
              <a:ext cx="6684391" cy="5746750"/>
            </a:xfrm>
            <a:prstGeom prst="rect">
              <a:avLst/>
            </a:prstGeom>
            <a:solidFill>
              <a:srgbClr val="ECECE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18" charset="0"/>
              </a:endParaRPr>
            </a:p>
          </p:txBody>
        </p:sp>
        <p:grpSp>
          <p:nvGrpSpPr>
            <p:cNvPr id="28677" name="Group 9"/>
            <p:cNvGrpSpPr>
              <a:grpSpLocks/>
            </p:cNvGrpSpPr>
            <p:nvPr/>
          </p:nvGrpSpPr>
          <p:grpSpPr bwMode="auto">
            <a:xfrm>
              <a:off x="2627784" y="908050"/>
              <a:ext cx="5876925" cy="5746750"/>
              <a:chOff x="2411760" y="908720"/>
              <a:chExt cx="5877099" cy="5746080"/>
            </a:xfrm>
          </p:grpSpPr>
          <p:sp>
            <p:nvSpPr>
              <p:cNvPr id="28686" name="Rectangle 5"/>
              <p:cNvSpPr>
                <a:spLocks noChangeArrowheads="1"/>
              </p:cNvSpPr>
              <p:nvPr/>
            </p:nvSpPr>
            <p:spPr bwMode="auto">
              <a:xfrm>
                <a:off x="2411760" y="908720"/>
                <a:ext cx="5877099" cy="5746080"/>
              </a:xfrm>
              <a:prstGeom prst="rect">
                <a:avLst/>
              </a:prstGeom>
              <a:solidFill>
                <a:srgbClr val="ECECE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GB" altLang="en-US"/>
              </a:p>
            </p:txBody>
          </p:sp>
          <p:pic>
            <p:nvPicPr>
              <p:cNvPr id="2868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908720"/>
                <a:ext cx="2929740" cy="2574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88" name="Picture 12"/>
              <p:cNvPicPr>
                <a:picLocks noChangeAspect="1" noChangeArrowheads="1"/>
              </p:cNvPicPr>
              <p:nvPr/>
            </p:nvPicPr>
            <p:blipFill>
              <a:blip r:embed="rId5">
                <a:extLst>
                  <a:ext uri="{28A0092B-C50C-407E-A947-70E740481C1C}">
                    <a14:useLocalDpi xmlns:a14="http://schemas.microsoft.com/office/drawing/2010/main" val="0"/>
                  </a:ext>
                </a:extLst>
              </a:blip>
              <a:srcRect l="1111" t="4614" r="2995" b="912"/>
              <a:stretch>
                <a:fillRect/>
              </a:stretch>
            </p:blipFill>
            <p:spPr bwMode="auto">
              <a:xfrm>
                <a:off x="5238000" y="1107174"/>
                <a:ext cx="1548000" cy="253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89" name="Rounded Rectangle 4"/>
              <p:cNvSpPr>
                <a:spLocks noChangeArrowheads="1"/>
              </p:cNvSpPr>
              <p:nvPr/>
            </p:nvSpPr>
            <p:spPr bwMode="auto">
              <a:xfrm>
                <a:off x="5220072" y="2722960"/>
                <a:ext cx="265742" cy="1152128"/>
              </a:xfrm>
              <a:prstGeom prst="roundRect">
                <a:avLst>
                  <a:gd name="adj" fmla="val 16667"/>
                </a:avLst>
              </a:prstGeom>
              <a:solidFill>
                <a:srgbClr val="ECECE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GB" altLang="en-US"/>
              </a:p>
            </p:txBody>
          </p:sp>
        </p:grpSp>
      </p:grpSp>
      <p:sp>
        <p:nvSpPr>
          <p:cNvPr id="28679" name="TextBox 7"/>
          <p:cNvSpPr txBox="1">
            <a:spLocks noChangeArrowheads="1"/>
          </p:cNvSpPr>
          <p:nvPr/>
        </p:nvSpPr>
        <p:spPr bwMode="auto">
          <a:xfrm>
            <a:off x="5795963" y="6670675"/>
            <a:ext cx="24479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r">
              <a:spcBef>
                <a:spcPct val="0"/>
              </a:spcBef>
              <a:buFontTx/>
              <a:buNone/>
            </a:pPr>
            <a:r>
              <a:rPr lang="en-US" altLang="en-US" sz="800" dirty="0"/>
              <a:t>http://www.gitta.info/Suitability/</a:t>
            </a:r>
          </a:p>
        </p:txBody>
      </p:sp>
      <p:sp>
        <p:nvSpPr>
          <p:cNvPr id="2" name="TextBox 1"/>
          <p:cNvSpPr txBox="1"/>
          <p:nvPr/>
        </p:nvSpPr>
        <p:spPr>
          <a:xfrm>
            <a:off x="5871018" y="1084674"/>
            <a:ext cx="2108269" cy="707886"/>
          </a:xfrm>
          <a:prstGeom prst="rect">
            <a:avLst/>
          </a:prstGeom>
          <a:noFill/>
        </p:spPr>
        <p:txBody>
          <a:bodyPr wrap="none" rtlCol="0">
            <a:spAutoFit/>
          </a:bodyPr>
          <a:lstStyle/>
          <a:p>
            <a:r>
              <a:rPr lang="en-GB" sz="2000" dirty="0">
                <a:latin typeface="+mj-lt"/>
              </a:rPr>
              <a:t>Normalised</a:t>
            </a:r>
          </a:p>
          <a:p>
            <a:r>
              <a:rPr lang="en-GB" sz="2000" dirty="0">
                <a:latin typeface="+mj-lt"/>
              </a:rPr>
              <a:t>sum (no weighs)</a:t>
            </a:r>
          </a:p>
        </p:txBody>
      </p:sp>
      <p:grpSp>
        <p:nvGrpSpPr>
          <p:cNvPr id="5" name="Group 4"/>
          <p:cNvGrpSpPr/>
          <p:nvPr/>
        </p:nvGrpSpPr>
        <p:grpSpPr>
          <a:xfrm>
            <a:off x="2640137" y="3810000"/>
            <a:ext cx="6358001" cy="2722563"/>
            <a:chOff x="2640137" y="3810000"/>
            <a:chExt cx="6358001" cy="2722563"/>
          </a:xfrm>
        </p:grpSpPr>
        <p:grpSp>
          <p:nvGrpSpPr>
            <p:cNvPr id="11" name="Group 10"/>
            <p:cNvGrpSpPr>
              <a:grpSpLocks/>
            </p:cNvGrpSpPr>
            <p:nvPr/>
          </p:nvGrpSpPr>
          <p:grpSpPr bwMode="auto">
            <a:xfrm>
              <a:off x="2640137" y="3810000"/>
              <a:ext cx="5864225" cy="2722563"/>
              <a:chOff x="2424113" y="3810740"/>
              <a:chExt cx="5864746" cy="2721029"/>
            </a:xfrm>
          </p:grpSpPr>
          <p:grpSp>
            <p:nvGrpSpPr>
              <p:cNvPr id="28680" name="Group 7"/>
              <p:cNvGrpSpPr>
                <a:grpSpLocks/>
              </p:cNvGrpSpPr>
              <p:nvPr/>
            </p:nvGrpSpPr>
            <p:grpSpPr bwMode="auto">
              <a:xfrm>
                <a:off x="2424113" y="3810740"/>
                <a:ext cx="5864746" cy="2721029"/>
                <a:chOff x="2424113" y="3810740"/>
                <a:chExt cx="5864746" cy="2721029"/>
              </a:xfrm>
            </p:grpSpPr>
            <p:pic>
              <p:nvPicPr>
                <p:cNvPr id="28683"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24113" y="3810740"/>
                  <a:ext cx="5864746" cy="2628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84" name="Rectangle 3"/>
                <p:cNvSpPr>
                  <a:spLocks noChangeArrowheads="1"/>
                </p:cNvSpPr>
                <p:nvPr/>
              </p:nvSpPr>
              <p:spPr bwMode="auto">
                <a:xfrm>
                  <a:off x="2424113" y="6309320"/>
                  <a:ext cx="4631202" cy="222449"/>
                </a:xfrm>
                <a:prstGeom prst="rect">
                  <a:avLst/>
                </a:prstGeom>
                <a:solidFill>
                  <a:srgbClr val="ECECE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GB" altLang="en-US"/>
                </a:p>
              </p:txBody>
            </p:sp>
            <p:sp>
              <p:nvSpPr>
                <p:cNvPr id="28685" name="Rounded Rectangle 16"/>
                <p:cNvSpPr>
                  <a:spLocks noChangeArrowheads="1"/>
                </p:cNvSpPr>
                <p:nvPr/>
              </p:nvSpPr>
              <p:spPr bwMode="auto">
                <a:xfrm>
                  <a:off x="6732240" y="5582815"/>
                  <a:ext cx="265742" cy="942529"/>
                </a:xfrm>
                <a:prstGeom prst="roundRect">
                  <a:avLst>
                    <a:gd name="adj" fmla="val 16667"/>
                  </a:avLst>
                </a:prstGeom>
                <a:solidFill>
                  <a:srgbClr val="ECECE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endParaRPr lang="en-GB" altLang="en-US"/>
                </a:p>
              </p:txBody>
            </p:sp>
          </p:grpSp>
          <p:sp>
            <p:nvSpPr>
              <p:cNvPr id="28681" name="TextBox 7"/>
              <p:cNvSpPr txBox="1">
                <a:spLocks noChangeArrowheads="1"/>
              </p:cNvSpPr>
              <p:nvPr/>
            </p:nvSpPr>
            <p:spPr bwMode="auto">
              <a:xfrm>
                <a:off x="5148065" y="4393784"/>
                <a:ext cx="5072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r">
                  <a:spcBef>
                    <a:spcPct val="0"/>
                  </a:spcBef>
                  <a:buFontTx/>
                  <a:buNone/>
                </a:pPr>
                <a:r>
                  <a:rPr lang="en-US" altLang="en-US" sz="1600" dirty="0">
                    <a:solidFill>
                      <a:srgbClr val="FF0000"/>
                    </a:solidFill>
                  </a:rPr>
                  <a:t>x 6</a:t>
                </a:r>
              </a:p>
            </p:txBody>
          </p:sp>
          <p:sp>
            <p:nvSpPr>
              <p:cNvPr id="28682" name="TextBox 7"/>
              <p:cNvSpPr txBox="1">
                <a:spLocks noChangeArrowheads="1"/>
              </p:cNvSpPr>
              <p:nvPr/>
            </p:nvSpPr>
            <p:spPr bwMode="auto">
              <a:xfrm>
                <a:off x="5139109" y="5661248"/>
                <a:ext cx="5130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r">
                  <a:spcBef>
                    <a:spcPct val="0"/>
                  </a:spcBef>
                  <a:buFontTx/>
                  <a:buNone/>
                </a:pPr>
                <a:r>
                  <a:rPr lang="en-US" altLang="en-US" sz="1600">
                    <a:solidFill>
                      <a:srgbClr val="FF0000"/>
                    </a:solidFill>
                  </a:rPr>
                  <a:t>x 2</a:t>
                </a:r>
              </a:p>
            </p:txBody>
          </p:sp>
        </p:grpSp>
        <p:sp>
          <p:nvSpPr>
            <p:cNvPr id="19" name="TextBox 18"/>
            <p:cNvSpPr txBox="1"/>
            <p:nvPr/>
          </p:nvSpPr>
          <p:spPr>
            <a:xfrm>
              <a:off x="7357945" y="3997395"/>
              <a:ext cx="1640193" cy="707886"/>
            </a:xfrm>
            <a:prstGeom prst="rect">
              <a:avLst/>
            </a:prstGeom>
            <a:noFill/>
          </p:spPr>
          <p:txBody>
            <a:bodyPr wrap="none" rtlCol="0">
              <a:spAutoFit/>
            </a:bodyPr>
            <a:lstStyle/>
            <a:p>
              <a:r>
                <a:rPr lang="en-GB" sz="2000" dirty="0">
                  <a:latin typeface="+mj-lt"/>
                </a:rPr>
                <a:t>Normalised </a:t>
              </a:r>
            </a:p>
            <a:p>
              <a:r>
                <a:rPr lang="en-GB" sz="2000" dirty="0">
                  <a:latin typeface="+mj-lt"/>
                </a:rPr>
                <a:t>and weighed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Rectangle 1026"/>
          <p:cNvSpPr>
            <a:spLocks noGrp="1" noChangeArrowheads="1"/>
          </p:cNvSpPr>
          <p:nvPr>
            <p:ph type="title"/>
          </p:nvPr>
        </p:nvSpPr>
        <p:spPr/>
        <p:txBody>
          <a:bodyPr/>
          <a:lstStyle/>
          <a:p>
            <a:pPr eaLnBrk="1" hangingPunct="1"/>
            <a:r>
              <a:rPr lang="en-GB" altLang="en-US" noProof="0" dirty="0" smtClean="0"/>
              <a:t>Aggregation - weighted </a:t>
            </a:r>
            <a:endParaRPr lang="en-GB" altLang="en-US" noProof="0" dirty="0"/>
          </a:p>
        </p:txBody>
      </p:sp>
      <p:sp>
        <p:nvSpPr>
          <p:cNvPr id="29700" name="Rectangle 4"/>
          <p:cNvSpPr>
            <a:spLocks noChangeArrowheads="1"/>
          </p:cNvSpPr>
          <p:nvPr/>
        </p:nvSpPr>
        <p:spPr bwMode="auto">
          <a:xfrm>
            <a:off x="482600" y="43513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aphicFrame>
        <p:nvGraphicFramePr>
          <p:cNvPr id="10" name="Group 67"/>
          <p:cNvGraphicFramePr>
            <a:graphicFrameLocks noGrp="1"/>
          </p:cNvGraphicFramePr>
          <p:nvPr/>
        </p:nvGraphicFramePr>
        <p:xfrm>
          <a:off x="2771775" y="2428875"/>
          <a:ext cx="1284288" cy="1252539"/>
        </p:xfrm>
        <a:graphic>
          <a:graphicData uri="http://schemas.openxmlformats.org/drawingml/2006/table">
            <a:tbl>
              <a:tblPr/>
              <a:tblGrid>
                <a:gridCol w="428625">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tblGrid>
              <a:tr h="417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dirty="0">
                          <a:ln>
                            <a:noFill/>
                          </a:ln>
                          <a:solidFill>
                            <a:schemeClr val="tx1"/>
                          </a:solidFill>
                          <a:effectLst/>
                          <a:latin typeface="Times New Roman" pitchFamily="18" charset="0"/>
                        </a:rPr>
                        <a:t>2</a:t>
                      </a:r>
                      <a:endParaRPr kumimoji="0" lang="en-GB" sz="2200" b="0" i="0" u="none" strike="noStrike" cap="none" normalizeH="0" baseline="0" dirty="0">
                        <a:ln>
                          <a:noFill/>
                        </a:ln>
                        <a:solidFill>
                          <a:schemeClr val="tx1"/>
                        </a:solidFill>
                        <a:effectLst/>
                        <a:latin typeface="Times New Roman" pitchFamily="18" charset="0"/>
                      </a:endParaRPr>
                    </a:p>
                  </a:txBody>
                  <a:tcPr marL="72232" marR="72232" marT="37523" marB="37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2</a:t>
                      </a:r>
                      <a:endParaRPr kumimoji="0" lang="en-GB" sz="2200" b="0" i="0" u="none" strike="noStrike" cap="none" normalizeH="0" baseline="0">
                        <a:ln>
                          <a:noFill/>
                        </a:ln>
                        <a:solidFill>
                          <a:schemeClr val="tx1"/>
                        </a:solidFill>
                        <a:effectLst/>
                        <a:latin typeface="Times New Roman" pitchFamily="18" charset="0"/>
                      </a:endParaRPr>
                    </a:p>
                  </a:txBody>
                  <a:tcPr marL="72232" marR="72232" marT="37523" marB="37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3</a:t>
                      </a:r>
                      <a:endParaRPr kumimoji="0" lang="en-GB" sz="2200" b="0" i="0" u="none" strike="noStrike" cap="none" normalizeH="0" baseline="0">
                        <a:ln>
                          <a:noFill/>
                        </a:ln>
                        <a:solidFill>
                          <a:schemeClr val="tx1"/>
                        </a:solidFill>
                        <a:effectLst/>
                        <a:latin typeface="Times New Roman" pitchFamily="18" charset="0"/>
                      </a:endParaRPr>
                    </a:p>
                  </a:txBody>
                  <a:tcPr marL="72232" marR="72232" marT="37523" marB="37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extLst>
                  <a:ext uri="{0D108BD9-81ED-4DB2-BD59-A6C34878D82A}">
                    <a16:rowId xmlns:a16="http://schemas.microsoft.com/office/drawing/2014/main" val="10000"/>
                  </a:ext>
                </a:extLst>
              </a:tr>
              <a:tr h="417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2</a:t>
                      </a:r>
                      <a:endParaRPr kumimoji="0" lang="en-GB" sz="2200" b="0" i="0" u="none" strike="noStrike" cap="none" normalizeH="0" baseline="0">
                        <a:ln>
                          <a:noFill/>
                        </a:ln>
                        <a:solidFill>
                          <a:schemeClr val="tx1"/>
                        </a:solidFill>
                        <a:effectLst/>
                        <a:latin typeface="Times New Roman" pitchFamily="18" charset="0"/>
                      </a:endParaRPr>
                    </a:p>
                  </a:txBody>
                  <a:tcPr marL="72232" marR="72232" marT="37523" marB="37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dirty="0">
                          <a:ln>
                            <a:noFill/>
                          </a:ln>
                          <a:solidFill>
                            <a:schemeClr val="tx1"/>
                          </a:solidFill>
                          <a:effectLst/>
                          <a:latin typeface="Times New Roman" pitchFamily="18" charset="0"/>
                        </a:rPr>
                        <a:t>1</a:t>
                      </a:r>
                      <a:endParaRPr kumimoji="0" lang="en-GB" sz="2200" b="0" i="0" u="none" strike="noStrike" cap="none" normalizeH="0" baseline="0" dirty="0">
                        <a:ln>
                          <a:noFill/>
                        </a:ln>
                        <a:solidFill>
                          <a:schemeClr val="tx1"/>
                        </a:solidFill>
                        <a:effectLst/>
                        <a:latin typeface="Times New Roman" pitchFamily="18" charset="0"/>
                      </a:endParaRPr>
                    </a:p>
                  </a:txBody>
                  <a:tcPr marL="72232" marR="72232" marT="37523" marB="37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4A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1</a:t>
                      </a:r>
                      <a:endParaRPr kumimoji="0" lang="en-GB" sz="2200" b="0" i="0" u="none" strike="noStrike" cap="none" normalizeH="0" baseline="0">
                        <a:ln>
                          <a:noFill/>
                        </a:ln>
                        <a:solidFill>
                          <a:schemeClr val="tx1"/>
                        </a:solidFill>
                        <a:effectLst/>
                        <a:latin typeface="Times New Roman" pitchFamily="18" charset="0"/>
                      </a:endParaRPr>
                    </a:p>
                  </a:txBody>
                  <a:tcPr marL="72232" marR="72232" marT="37523" marB="37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4AF"/>
                    </a:solidFill>
                  </a:tcPr>
                </a:tc>
                <a:extLst>
                  <a:ext uri="{0D108BD9-81ED-4DB2-BD59-A6C34878D82A}">
                    <a16:rowId xmlns:a16="http://schemas.microsoft.com/office/drawing/2014/main" val="10001"/>
                  </a:ext>
                </a:extLst>
              </a:tr>
              <a:tr h="4175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1</a:t>
                      </a:r>
                      <a:endParaRPr kumimoji="0" lang="en-GB" sz="2200" b="0" i="0" u="none" strike="noStrike" cap="none" normalizeH="0" baseline="0">
                        <a:ln>
                          <a:noFill/>
                        </a:ln>
                        <a:solidFill>
                          <a:schemeClr val="tx1"/>
                        </a:solidFill>
                        <a:effectLst/>
                        <a:latin typeface="Times New Roman" pitchFamily="18" charset="0"/>
                      </a:endParaRPr>
                    </a:p>
                  </a:txBody>
                  <a:tcPr marL="72232" marR="72232" marT="37523" marB="3752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4A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dirty="0">
                          <a:ln>
                            <a:noFill/>
                          </a:ln>
                          <a:solidFill>
                            <a:schemeClr val="tx1"/>
                          </a:solidFill>
                          <a:effectLst/>
                          <a:latin typeface="Times New Roman" pitchFamily="18" charset="0"/>
                        </a:rPr>
                        <a:t>2</a:t>
                      </a:r>
                      <a:endParaRPr kumimoji="0" lang="en-GB" sz="2200" b="0" i="0" u="none" strike="noStrike" cap="none" normalizeH="0" baseline="0" dirty="0">
                        <a:ln>
                          <a:noFill/>
                        </a:ln>
                        <a:solidFill>
                          <a:schemeClr val="tx1"/>
                        </a:solidFill>
                        <a:effectLst/>
                        <a:latin typeface="Times New Roman" pitchFamily="18" charset="0"/>
                      </a:endParaRPr>
                    </a:p>
                  </a:txBody>
                  <a:tcPr marL="72232" marR="72232" marT="37523" marB="375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dirty="0">
                          <a:ln>
                            <a:noFill/>
                          </a:ln>
                          <a:solidFill>
                            <a:schemeClr val="tx1"/>
                          </a:solidFill>
                          <a:effectLst/>
                          <a:latin typeface="Times New Roman" pitchFamily="18" charset="0"/>
                        </a:rPr>
                        <a:t>2</a:t>
                      </a:r>
                      <a:endParaRPr kumimoji="0" lang="en-GB" sz="2200" b="0" i="0" u="none" strike="noStrike" cap="none" normalizeH="0" baseline="0" dirty="0">
                        <a:ln>
                          <a:noFill/>
                        </a:ln>
                        <a:solidFill>
                          <a:schemeClr val="tx1"/>
                        </a:solidFill>
                        <a:effectLst/>
                        <a:latin typeface="Times New Roman" pitchFamily="18" charset="0"/>
                      </a:endParaRPr>
                    </a:p>
                  </a:txBody>
                  <a:tcPr marL="72232" marR="72232" marT="37523" marB="375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2"/>
                  </a:ext>
                </a:extLst>
              </a:tr>
            </a:tbl>
          </a:graphicData>
        </a:graphic>
      </p:graphicFrame>
      <p:graphicFrame>
        <p:nvGraphicFramePr>
          <p:cNvPr id="11" name="Group 73"/>
          <p:cNvGraphicFramePr>
            <a:graphicFrameLocks noGrp="1"/>
          </p:cNvGraphicFramePr>
          <p:nvPr/>
        </p:nvGraphicFramePr>
        <p:xfrm>
          <a:off x="4799013" y="2405063"/>
          <a:ext cx="1285875" cy="1252536"/>
        </p:xfrm>
        <a:graphic>
          <a:graphicData uri="http://schemas.openxmlformats.org/drawingml/2006/table">
            <a:tbl>
              <a:tblPr/>
              <a:tblGrid>
                <a:gridCol w="428625">
                  <a:extLst>
                    <a:ext uri="{9D8B030D-6E8A-4147-A177-3AD203B41FA5}">
                      <a16:colId xmlns:a16="http://schemas.microsoft.com/office/drawing/2014/main" val="20000"/>
                    </a:ext>
                  </a:extLst>
                </a:gridCol>
                <a:gridCol w="42862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tblGrid>
              <a:tr h="41751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3</a:t>
                      </a:r>
                      <a:endParaRPr kumimoji="0" lang="en-GB" sz="2200" b="0" i="0" u="none" strike="noStrike" cap="none" normalizeH="0" baseline="0">
                        <a:ln>
                          <a:noFill/>
                        </a:ln>
                        <a:solidFill>
                          <a:schemeClr val="tx1"/>
                        </a:solidFill>
                        <a:effectLst/>
                        <a:latin typeface="Times New Roman" pitchFamily="18" charset="0"/>
                      </a:endParaRPr>
                    </a:p>
                  </a:txBody>
                  <a:tcPr marL="72322" marR="72322" marT="37570" marB="375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3</a:t>
                      </a:r>
                      <a:endParaRPr kumimoji="0" lang="en-GB" sz="2200" b="0" i="0" u="none" strike="noStrike" cap="none" normalizeH="0" baseline="0">
                        <a:ln>
                          <a:noFill/>
                        </a:ln>
                        <a:solidFill>
                          <a:schemeClr val="tx1"/>
                        </a:solidFill>
                        <a:effectLst/>
                        <a:latin typeface="Times New Roman" pitchFamily="18" charset="0"/>
                      </a:endParaRPr>
                    </a:p>
                  </a:txBody>
                  <a:tcPr marL="72322" marR="72322" marT="37570" marB="375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2</a:t>
                      </a:r>
                      <a:endParaRPr kumimoji="0" lang="en-GB" sz="2200" b="0" i="0" u="none" strike="noStrike" cap="none" normalizeH="0" baseline="0">
                        <a:ln>
                          <a:noFill/>
                        </a:ln>
                        <a:solidFill>
                          <a:schemeClr val="tx1"/>
                        </a:solidFill>
                        <a:effectLst/>
                        <a:latin typeface="Times New Roman" pitchFamily="18" charset="0"/>
                      </a:endParaRPr>
                    </a:p>
                  </a:txBody>
                  <a:tcPr marL="72322" marR="72322" marT="37570" marB="375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66"/>
                    </a:solidFill>
                  </a:tcPr>
                </a:tc>
                <a:extLst>
                  <a:ext uri="{0D108BD9-81ED-4DB2-BD59-A6C34878D82A}">
                    <a16:rowId xmlns:a16="http://schemas.microsoft.com/office/drawing/2014/main" val="10000"/>
                  </a:ext>
                </a:extLst>
              </a:tr>
              <a:tr h="41751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1</a:t>
                      </a:r>
                      <a:endParaRPr kumimoji="0" lang="en-GB" sz="2200" b="0" i="0" u="none" strike="noStrike" cap="none" normalizeH="0" baseline="0">
                        <a:ln>
                          <a:noFill/>
                        </a:ln>
                        <a:solidFill>
                          <a:schemeClr val="tx1"/>
                        </a:solidFill>
                        <a:effectLst/>
                        <a:latin typeface="Times New Roman" pitchFamily="18" charset="0"/>
                      </a:endParaRPr>
                    </a:p>
                  </a:txBody>
                  <a:tcPr marL="72322" marR="72322" marT="37570" marB="375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4A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3</a:t>
                      </a:r>
                      <a:endParaRPr kumimoji="0" lang="en-GB" sz="2200" b="0" i="0" u="none" strike="noStrike" cap="none" normalizeH="0" baseline="0">
                        <a:ln>
                          <a:noFill/>
                        </a:ln>
                        <a:solidFill>
                          <a:schemeClr val="tx1"/>
                        </a:solidFill>
                        <a:effectLst/>
                        <a:latin typeface="Times New Roman" pitchFamily="18" charset="0"/>
                      </a:endParaRPr>
                    </a:p>
                  </a:txBody>
                  <a:tcPr marL="72322" marR="72322" marT="37570" marB="375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99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1</a:t>
                      </a:r>
                      <a:endParaRPr kumimoji="0" lang="en-GB" sz="2200" b="0" i="0" u="none" strike="noStrike" cap="none" normalizeH="0" baseline="0">
                        <a:ln>
                          <a:noFill/>
                        </a:ln>
                        <a:solidFill>
                          <a:schemeClr val="tx1"/>
                        </a:solidFill>
                        <a:effectLst/>
                        <a:latin typeface="Times New Roman" pitchFamily="18" charset="0"/>
                      </a:endParaRPr>
                    </a:p>
                  </a:txBody>
                  <a:tcPr marL="72322" marR="72322" marT="37570" marB="375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E4AF"/>
                    </a:solidFill>
                  </a:tcPr>
                </a:tc>
                <a:extLst>
                  <a:ext uri="{0D108BD9-81ED-4DB2-BD59-A6C34878D82A}">
                    <a16:rowId xmlns:a16="http://schemas.microsoft.com/office/drawing/2014/main" val="10001"/>
                  </a:ext>
                </a:extLst>
              </a:tr>
              <a:tr h="41751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2</a:t>
                      </a:r>
                      <a:endParaRPr kumimoji="0" lang="en-GB" sz="2200" b="0" i="0" u="none" strike="noStrike" cap="none" normalizeH="0" baseline="0">
                        <a:ln>
                          <a:noFill/>
                        </a:ln>
                        <a:solidFill>
                          <a:schemeClr val="tx1"/>
                        </a:solidFill>
                        <a:effectLst/>
                        <a:latin typeface="Times New Roman" pitchFamily="18" charset="0"/>
                      </a:endParaRPr>
                    </a:p>
                  </a:txBody>
                  <a:tcPr marL="72322" marR="72322" marT="37570" marB="375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CC6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3</a:t>
                      </a:r>
                      <a:endParaRPr kumimoji="0" lang="en-GB" sz="2200" b="0" i="0" u="none" strike="noStrike" cap="none" normalizeH="0" baseline="0">
                        <a:ln>
                          <a:noFill/>
                        </a:ln>
                        <a:solidFill>
                          <a:schemeClr val="tx1"/>
                        </a:solidFill>
                        <a:effectLst/>
                        <a:latin typeface="Times New Roman" pitchFamily="18" charset="0"/>
                      </a:endParaRPr>
                    </a:p>
                  </a:txBody>
                  <a:tcPr marL="72322" marR="72322" marT="37570" marB="375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99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1</a:t>
                      </a:r>
                      <a:endParaRPr kumimoji="0" lang="en-GB" sz="2200" b="0" i="0" u="none" strike="noStrike" cap="none" normalizeH="0" baseline="0">
                        <a:ln>
                          <a:noFill/>
                        </a:ln>
                        <a:solidFill>
                          <a:schemeClr val="tx1"/>
                        </a:solidFill>
                        <a:effectLst/>
                        <a:latin typeface="Times New Roman" pitchFamily="18" charset="0"/>
                      </a:endParaRPr>
                    </a:p>
                  </a:txBody>
                  <a:tcPr marL="72322" marR="72322" marT="37570" marB="375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E4AF"/>
                    </a:solidFill>
                  </a:tcPr>
                </a:tc>
                <a:extLst>
                  <a:ext uri="{0D108BD9-81ED-4DB2-BD59-A6C34878D82A}">
                    <a16:rowId xmlns:a16="http://schemas.microsoft.com/office/drawing/2014/main" val="10002"/>
                  </a:ext>
                </a:extLst>
              </a:tr>
            </a:tbl>
          </a:graphicData>
        </a:graphic>
      </p:graphicFrame>
      <p:graphicFrame>
        <p:nvGraphicFramePr>
          <p:cNvPr id="12" name="Group 82"/>
          <p:cNvGraphicFramePr>
            <a:graphicFrameLocks noGrp="1"/>
          </p:cNvGraphicFramePr>
          <p:nvPr/>
        </p:nvGraphicFramePr>
        <p:xfrm>
          <a:off x="6807200" y="2405063"/>
          <a:ext cx="1284288" cy="1252536"/>
        </p:xfrm>
        <a:graphic>
          <a:graphicData uri="http://schemas.openxmlformats.org/drawingml/2006/table">
            <a:tbl>
              <a:tblPr/>
              <a:tblGrid>
                <a:gridCol w="428625">
                  <a:extLst>
                    <a:ext uri="{9D8B030D-6E8A-4147-A177-3AD203B41FA5}">
                      <a16:colId xmlns:a16="http://schemas.microsoft.com/office/drawing/2014/main" val="20000"/>
                    </a:ext>
                  </a:extLst>
                </a:gridCol>
                <a:gridCol w="427038">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tblGrid>
              <a:tr h="41751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dirty="0">
                          <a:ln>
                            <a:noFill/>
                          </a:ln>
                          <a:solidFill>
                            <a:schemeClr val="tx1"/>
                          </a:solidFill>
                          <a:effectLst/>
                          <a:latin typeface="Times New Roman" pitchFamily="18" charset="0"/>
                        </a:rPr>
                        <a:t>2</a:t>
                      </a:r>
                      <a:endParaRPr kumimoji="0" lang="en-GB" sz="2200" b="0" i="0" u="none" strike="noStrike" cap="none" normalizeH="0" baseline="0" dirty="0">
                        <a:ln>
                          <a:noFill/>
                        </a:ln>
                        <a:solidFill>
                          <a:schemeClr val="tx1"/>
                        </a:solidFill>
                        <a:effectLst/>
                        <a:latin typeface="Times New Roman" pitchFamily="18" charset="0"/>
                      </a:endParaRPr>
                    </a:p>
                  </a:txBody>
                  <a:tcPr marL="72232" marR="72232" marT="37570" marB="375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8FB8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2</a:t>
                      </a:r>
                      <a:endParaRPr kumimoji="0" lang="en-GB" sz="2200" b="0" i="0" u="none" strike="noStrike" cap="none" normalizeH="0" baseline="0">
                        <a:ln>
                          <a:noFill/>
                        </a:ln>
                        <a:solidFill>
                          <a:schemeClr val="tx1"/>
                        </a:solidFill>
                        <a:effectLst/>
                        <a:latin typeface="Times New Roman" pitchFamily="18" charset="0"/>
                      </a:endParaRPr>
                    </a:p>
                  </a:txBody>
                  <a:tcPr marL="72232" marR="72232" marT="37570" marB="375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8FB8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3</a:t>
                      </a:r>
                      <a:endParaRPr kumimoji="0" lang="en-GB" sz="2200" b="0" i="0" u="none" strike="noStrike" cap="none" normalizeH="0" baseline="0">
                        <a:ln>
                          <a:noFill/>
                        </a:ln>
                        <a:solidFill>
                          <a:schemeClr val="tx1"/>
                        </a:solidFill>
                        <a:effectLst/>
                        <a:latin typeface="Times New Roman" pitchFamily="18" charset="0"/>
                      </a:endParaRPr>
                    </a:p>
                  </a:txBody>
                  <a:tcPr marL="72232" marR="72232" marT="37570" marB="375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66"/>
                    </a:solidFill>
                  </a:tcPr>
                </a:tc>
                <a:extLst>
                  <a:ext uri="{0D108BD9-81ED-4DB2-BD59-A6C34878D82A}">
                    <a16:rowId xmlns:a16="http://schemas.microsoft.com/office/drawing/2014/main" val="10000"/>
                  </a:ext>
                </a:extLst>
              </a:tr>
              <a:tr h="41751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2</a:t>
                      </a:r>
                      <a:endParaRPr kumimoji="0" lang="en-GB" sz="2200" b="0" i="0" u="none" strike="noStrike" cap="none" normalizeH="0" baseline="0">
                        <a:ln>
                          <a:noFill/>
                        </a:ln>
                        <a:solidFill>
                          <a:schemeClr val="tx1"/>
                        </a:solidFill>
                        <a:effectLst/>
                        <a:latin typeface="Times New Roman" pitchFamily="18" charset="0"/>
                      </a:endParaRPr>
                    </a:p>
                  </a:txBody>
                  <a:tcPr marL="72232" marR="72232" marT="37570" marB="375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8FB8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2</a:t>
                      </a:r>
                      <a:endParaRPr kumimoji="0" lang="en-GB" sz="2200" b="0" i="0" u="none" strike="noStrike" cap="none" normalizeH="0" baseline="0">
                        <a:ln>
                          <a:noFill/>
                        </a:ln>
                        <a:solidFill>
                          <a:schemeClr val="tx1"/>
                        </a:solidFill>
                        <a:effectLst/>
                        <a:latin typeface="Times New Roman" pitchFamily="18" charset="0"/>
                      </a:endParaRPr>
                    </a:p>
                  </a:txBody>
                  <a:tcPr marL="72232" marR="72232" marT="37570" marB="375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8FB8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1</a:t>
                      </a:r>
                      <a:endParaRPr kumimoji="0" lang="en-GB" sz="2200" b="0" i="0" u="none" strike="noStrike" cap="none" normalizeH="0" baseline="0">
                        <a:ln>
                          <a:noFill/>
                        </a:ln>
                        <a:solidFill>
                          <a:schemeClr val="tx1"/>
                        </a:solidFill>
                        <a:effectLst/>
                        <a:latin typeface="Times New Roman" pitchFamily="18" charset="0"/>
                      </a:endParaRPr>
                    </a:p>
                  </a:txBody>
                  <a:tcPr marL="72232" marR="72232" marT="37570" marB="375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99"/>
                    </a:solidFill>
                  </a:tcPr>
                </a:tc>
                <a:extLst>
                  <a:ext uri="{0D108BD9-81ED-4DB2-BD59-A6C34878D82A}">
                    <a16:rowId xmlns:a16="http://schemas.microsoft.com/office/drawing/2014/main" val="10001"/>
                  </a:ext>
                </a:extLst>
              </a:tr>
              <a:tr h="41751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1</a:t>
                      </a:r>
                      <a:endParaRPr kumimoji="0" lang="en-GB" sz="2200" b="0" i="0" u="none" strike="noStrike" cap="none" normalizeH="0" baseline="0">
                        <a:ln>
                          <a:noFill/>
                        </a:ln>
                        <a:solidFill>
                          <a:schemeClr val="tx1"/>
                        </a:solidFill>
                        <a:effectLst/>
                        <a:latin typeface="Times New Roman" pitchFamily="18" charset="0"/>
                      </a:endParaRPr>
                    </a:p>
                  </a:txBody>
                  <a:tcPr marL="72232" marR="72232" marT="37570" marB="3757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dirty="0">
                          <a:ln>
                            <a:noFill/>
                          </a:ln>
                          <a:solidFill>
                            <a:schemeClr val="tx1"/>
                          </a:solidFill>
                          <a:effectLst/>
                          <a:latin typeface="Times New Roman" pitchFamily="18" charset="0"/>
                        </a:rPr>
                        <a:t>2</a:t>
                      </a:r>
                      <a:endParaRPr kumimoji="0" lang="en-GB" sz="2200" b="0" i="0" u="none" strike="noStrike" cap="none" normalizeH="0" baseline="0" dirty="0">
                        <a:ln>
                          <a:noFill/>
                        </a:ln>
                        <a:solidFill>
                          <a:schemeClr val="tx1"/>
                        </a:solidFill>
                        <a:effectLst/>
                        <a:latin typeface="Times New Roman" pitchFamily="18" charset="0"/>
                      </a:endParaRPr>
                    </a:p>
                  </a:txBody>
                  <a:tcPr marL="72232" marR="72232" marT="37570" marB="3757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8FB8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nb-NO" sz="2200" b="0" i="0" u="none" strike="noStrike" cap="none" normalizeH="0" baseline="0">
                          <a:ln>
                            <a:noFill/>
                          </a:ln>
                          <a:solidFill>
                            <a:schemeClr val="tx1"/>
                          </a:solidFill>
                          <a:effectLst/>
                          <a:latin typeface="Times New Roman" pitchFamily="18" charset="0"/>
                        </a:rPr>
                        <a:t>2</a:t>
                      </a:r>
                      <a:endParaRPr kumimoji="0" lang="en-GB" sz="2200" b="0" i="0" u="none" strike="noStrike" cap="none" normalizeH="0" baseline="0">
                        <a:ln>
                          <a:noFill/>
                        </a:ln>
                        <a:solidFill>
                          <a:schemeClr val="tx1"/>
                        </a:solidFill>
                        <a:effectLst/>
                        <a:latin typeface="Times New Roman" pitchFamily="18" charset="0"/>
                      </a:endParaRPr>
                    </a:p>
                  </a:txBody>
                  <a:tcPr marL="72232" marR="72232" marT="37570" marB="3757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8FB81"/>
                    </a:solidFill>
                  </a:tcPr>
                </a:tc>
                <a:extLst>
                  <a:ext uri="{0D108BD9-81ED-4DB2-BD59-A6C34878D82A}">
                    <a16:rowId xmlns:a16="http://schemas.microsoft.com/office/drawing/2014/main" val="10002"/>
                  </a:ext>
                </a:extLst>
              </a:tr>
            </a:tbl>
          </a:graphicData>
        </a:graphic>
      </p:graphicFrame>
      <p:grpSp>
        <p:nvGrpSpPr>
          <p:cNvPr id="29755" name="Group 23559"/>
          <p:cNvGrpSpPr>
            <a:grpSpLocks/>
          </p:cNvGrpSpPr>
          <p:nvPr/>
        </p:nvGrpSpPr>
        <p:grpSpPr bwMode="auto">
          <a:xfrm>
            <a:off x="4211638" y="2644775"/>
            <a:ext cx="2376487" cy="771525"/>
            <a:chOff x="4211960" y="2348880"/>
            <a:chExt cx="2376264" cy="771623"/>
          </a:xfrm>
        </p:grpSpPr>
        <p:sp>
          <p:nvSpPr>
            <p:cNvPr id="29773" name="Text Box 57"/>
            <p:cNvSpPr txBox="1">
              <a:spLocks noChangeArrowheads="1"/>
            </p:cNvSpPr>
            <p:nvPr/>
          </p:nvSpPr>
          <p:spPr bwMode="auto">
            <a:xfrm>
              <a:off x="4211960" y="2348880"/>
              <a:ext cx="401492" cy="77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4400" b="1">
                  <a:latin typeface="Times" pitchFamily="18" charset="0"/>
                </a:rPr>
                <a:t>+</a:t>
              </a:r>
              <a:endParaRPr lang="en-GB" altLang="en-US" sz="4400" b="1">
                <a:latin typeface="Times" pitchFamily="18" charset="0"/>
              </a:endParaRPr>
            </a:p>
          </p:txBody>
        </p:sp>
        <p:sp>
          <p:nvSpPr>
            <p:cNvPr id="29774" name="Text Box 58"/>
            <p:cNvSpPr txBox="1">
              <a:spLocks noChangeArrowheads="1"/>
            </p:cNvSpPr>
            <p:nvPr/>
          </p:nvSpPr>
          <p:spPr bwMode="auto">
            <a:xfrm>
              <a:off x="6186731" y="2348880"/>
              <a:ext cx="401493" cy="77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4400" b="1">
                  <a:latin typeface="Times" pitchFamily="18" charset="0"/>
                  <a:sym typeface="Symbol" pitchFamily="18" charset="2"/>
                </a:rPr>
                <a:t>=</a:t>
              </a:r>
              <a:endParaRPr lang="en-GB" altLang="en-US" sz="4400" b="1">
                <a:latin typeface="Times" pitchFamily="18" charset="0"/>
              </a:endParaRPr>
            </a:p>
          </p:txBody>
        </p:sp>
      </p:grpSp>
      <p:grpSp>
        <p:nvGrpSpPr>
          <p:cNvPr id="29756" name="Group 5"/>
          <p:cNvGrpSpPr>
            <a:grpSpLocks/>
          </p:cNvGrpSpPr>
          <p:nvPr/>
        </p:nvGrpSpPr>
        <p:grpSpPr bwMode="auto">
          <a:xfrm>
            <a:off x="2431816" y="1451370"/>
            <a:ext cx="5293436" cy="745777"/>
            <a:chOff x="2251420" y="772596"/>
            <a:chExt cx="5293573" cy="744937"/>
          </a:xfrm>
        </p:grpSpPr>
        <p:sp>
          <p:nvSpPr>
            <p:cNvPr id="29771" name="Text Box 91"/>
            <p:cNvSpPr txBox="1">
              <a:spLocks noChangeArrowheads="1"/>
            </p:cNvSpPr>
            <p:nvPr/>
          </p:nvSpPr>
          <p:spPr bwMode="auto">
            <a:xfrm>
              <a:off x="2251420" y="772596"/>
              <a:ext cx="5293573" cy="39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2000" dirty="0"/>
                <a:t>(0.75 </a:t>
              </a:r>
              <a:r>
                <a:rPr lang="nb-NO" altLang="en-US" sz="2000" dirty="0">
                  <a:cs typeface="Times New Roman" pitchFamily="18" charset="0"/>
                </a:rPr>
                <a:t>×</a:t>
              </a:r>
              <a:r>
                <a:rPr lang="nb-NO" altLang="en-US" sz="2000" dirty="0"/>
                <a:t> GRID1) </a:t>
              </a:r>
              <a:r>
                <a:rPr lang="nb-NO" altLang="en-US" sz="2000" dirty="0">
                  <a:cs typeface="Times New Roman" pitchFamily="18" charset="0"/>
                </a:rPr>
                <a:t>+</a:t>
              </a:r>
              <a:r>
                <a:rPr lang="nb-NO" altLang="en-US" sz="2000" dirty="0"/>
                <a:t> (0.25 </a:t>
              </a:r>
              <a:r>
                <a:rPr lang="nb-NO" altLang="en-US" sz="2000" dirty="0">
                  <a:cs typeface="Times New Roman" pitchFamily="18" charset="0"/>
                </a:rPr>
                <a:t>×</a:t>
              </a:r>
              <a:r>
                <a:rPr lang="nb-NO" altLang="en-US" sz="2000" dirty="0"/>
                <a:t> GRID2) = </a:t>
              </a:r>
              <a:r>
                <a:rPr lang="nb-NO" altLang="en-US" sz="2000" dirty="0" err="1"/>
                <a:t>OutGRID</a:t>
              </a:r>
              <a:endParaRPr lang="en-GB" altLang="en-US" sz="2000" dirty="0"/>
            </a:p>
          </p:txBody>
        </p:sp>
        <p:sp>
          <p:nvSpPr>
            <p:cNvPr id="29772" name="Text Box 92"/>
            <p:cNvSpPr txBox="1">
              <a:spLocks noChangeArrowheads="1"/>
            </p:cNvSpPr>
            <p:nvPr/>
          </p:nvSpPr>
          <p:spPr bwMode="auto">
            <a:xfrm>
              <a:off x="2579830" y="1148617"/>
              <a:ext cx="4902431" cy="368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800" dirty="0">
                  <a:solidFill>
                    <a:srgbClr val="FF0000"/>
                  </a:solidFill>
                </a:rPr>
                <a:t>(2 </a:t>
              </a:r>
              <a:r>
                <a:rPr lang="nb-NO" altLang="en-US" sz="1800" dirty="0">
                  <a:solidFill>
                    <a:srgbClr val="FF0000"/>
                  </a:solidFill>
                  <a:cs typeface="Times New Roman" pitchFamily="18" charset="0"/>
                </a:rPr>
                <a:t>× 0.75</a:t>
              </a:r>
              <a:r>
                <a:rPr lang="nb-NO" altLang="en-US" sz="1800" dirty="0">
                  <a:solidFill>
                    <a:srgbClr val="FF0000"/>
                  </a:solidFill>
                </a:rPr>
                <a:t> )       +      (3 </a:t>
              </a:r>
              <a:r>
                <a:rPr lang="nb-NO" altLang="en-US" sz="1800" dirty="0">
                  <a:solidFill>
                    <a:srgbClr val="FF0000"/>
                  </a:solidFill>
                  <a:cs typeface="Times New Roman" pitchFamily="18" charset="0"/>
                </a:rPr>
                <a:t>× 0.25)        =  2.25 </a:t>
              </a:r>
              <a:r>
                <a:rPr lang="nb-NO" altLang="en-US" sz="1800" dirty="0">
                  <a:solidFill>
                    <a:srgbClr val="FF0000"/>
                  </a:solidFill>
                  <a:cs typeface="Times New Roman" pitchFamily="18" charset="0"/>
                  <a:sym typeface="Wingdings" pitchFamily="2" charset="2"/>
                </a:rPr>
                <a:t> 2</a:t>
              </a:r>
              <a:endParaRPr lang="en-GB" altLang="en-US" sz="1800" dirty="0">
                <a:solidFill>
                  <a:srgbClr val="FF0000"/>
                </a:solidFill>
                <a:cs typeface="Times New Roman" pitchFamily="18" charset="0"/>
              </a:endParaRPr>
            </a:p>
          </p:txBody>
        </p:sp>
      </p:grpSp>
      <p:sp>
        <p:nvSpPr>
          <p:cNvPr id="29757" name="Rectangle 84"/>
          <p:cNvSpPr>
            <a:spLocks noChangeArrowheads="1"/>
          </p:cNvSpPr>
          <p:nvPr/>
        </p:nvSpPr>
        <p:spPr bwMode="auto">
          <a:xfrm>
            <a:off x="4795838" y="2409825"/>
            <a:ext cx="431800" cy="40798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29758" name="Group 23558"/>
          <p:cNvGrpSpPr>
            <a:grpSpLocks/>
          </p:cNvGrpSpPr>
          <p:nvPr/>
        </p:nvGrpSpPr>
        <p:grpSpPr bwMode="auto">
          <a:xfrm>
            <a:off x="3132138" y="2133600"/>
            <a:ext cx="3816350" cy="241300"/>
            <a:chOff x="3131748" y="1838309"/>
            <a:chExt cx="3816516" cy="241650"/>
          </a:xfrm>
        </p:grpSpPr>
        <p:sp>
          <p:nvSpPr>
            <p:cNvPr id="29769" name="Freeform 111"/>
            <p:cNvSpPr>
              <a:spLocks/>
            </p:cNvSpPr>
            <p:nvPr/>
          </p:nvSpPr>
          <p:spPr bwMode="auto">
            <a:xfrm>
              <a:off x="3131748" y="1838309"/>
              <a:ext cx="1828800" cy="241650"/>
            </a:xfrm>
            <a:custGeom>
              <a:avLst/>
              <a:gdLst>
                <a:gd name="T0" fmla="*/ 2147483647 w 1152"/>
                <a:gd name="T1" fmla="*/ 2147483647 h 116"/>
                <a:gd name="T2" fmla="*/ 2147483647 w 1152"/>
                <a:gd name="T3" fmla="*/ 0 h 116"/>
                <a:gd name="T4" fmla="*/ 0 w 1152"/>
                <a:gd name="T5" fmla="*/ 2147483647 h 116"/>
                <a:gd name="T6" fmla="*/ 0 60000 65536"/>
                <a:gd name="T7" fmla="*/ 0 60000 65536"/>
                <a:gd name="T8" fmla="*/ 0 60000 65536"/>
                <a:gd name="T9" fmla="*/ 0 w 1152"/>
                <a:gd name="T10" fmla="*/ 0 h 116"/>
                <a:gd name="T11" fmla="*/ 1152 w 1152"/>
                <a:gd name="T12" fmla="*/ 116 h 116"/>
              </a:gdLst>
              <a:ahLst/>
              <a:cxnLst>
                <a:cxn ang="T6">
                  <a:pos x="T0" y="T1"/>
                </a:cxn>
                <a:cxn ang="T7">
                  <a:pos x="T2" y="T3"/>
                </a:cxn>
                <a:cxn ang="T8">
                  <a:pos x="T4" y="T5"/>
                </a:cxn>
              </a:cxnLst>
              <a:rect l="T9" t="T10" r="T11" b="T12"/>
              <a:pathLst>
                <a:path w="1152" h="116">
                  <a:moveTo>
                    <a:pt x="1152" y="116"/>
                  </a:moveTo>
                  <a:cubicBezTo>
                    <a:pt x="1078" y="97"/>
                    <a:pt x="896" y="0"/>
                    <a:pt x="704" y="0"/>
                  </a:cubicBezTo>
                  <a:cubicBezTo>
                    <a:pt x="512" y="0"/>
                    <a:pt x="147" y="92"/>
                    <a:pt x="0" y="11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29770" name="Freeform 112"/>
            <p:cNvSpPr>
              <a:spLocks/>
            </p:cNvSpPr>
            <p:nvPr/>
          </p:nvSpPr>
          <p:spPr bwMode="auto">
            <a:xfrm>
              <a:off x="5143500" y="1880381"/>
              <a:ext cx="1804764" cy="199577"/>
            </a:xfrm>
            <a:custGeom>
              <a:avLst/>
              <a:gdLst>
                <a:gd name="T0" fmla="*/ 2147483647 w 1152"/>
                <a:gd name="T1" fmla="*/ 2147483647 h 116"/>
                <a:gd name="T2" fmla="*/ 2147483647 w 1152"/>
                <a:gd name="T3" fmla="*/ 0 h 116"/>
                <a:gd name="T4" fmla="*/ 0 w 1152"/>
                <a:gd name="T5" fmla="*/ 2147483647 h 116"/>
                <a:gd name="T6" fmla="*/ 0 60000 65536"/>
                <a:gd name="T7" fmla="*/ 0 60000 65536"/>
                <a:gd name="T8" fmla="*/ 0 60000 65536"/>
                <a:gd name="T9" fmla="*/ 0 w 1152"/>
                <a:gd name="T10" fmla="*/ 0 h 116"/>
                <a:gd name="T11" fmla="*/ 1152 w 1152"/>
                <a:gd name="T12" fmla="*/ 116 h 116"/>
              </a:gdLst>
              <a:ahLst/>
              <a:cxnLst>
                <a:cxn ang="T6">
                  <a:pos x="T0" y="T1"/>
                </a:cxn>
                <a:cxn ang="T7">
                  <a:pos x="T2" y="T3"/>
                </a:cxn>
                <a:cxn ang="T8">
                  <a:pos x="T4" y="T5"/>
                </a:cxn>
              </a:cxnLst>
              <a:rect l="T9" t="T10" r="T11" b="T12"/>
              <a:pathLst>
                <a:path w="1152" h="116">
                  <a:moveTo>
                    <a:pt x="1152" y="116"/>
                  </a:moveTo>
                  <a:cubicBezTo>
                    <a:pt x="1078" y="97"/>
                    <a:pt x="896" y="0"/>
                    <a:pt x="704" y="0"/>
                  </a:cubicBezTo>
                  <a:cubicBezTo>
                    <a:pt x="512" y="0"/>
                    <a:pt x="147" y="92"/>
                    <a:pt x="0" y="11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GB"/>
            </a:p>
          </p:txBody>
        </p:sp>
      </p:grpSp>
      <p:sp>
        <p:nvSpPr>
          <p:cNvPr id="29759" name="Rectangle 84"/>
          <p:cNvSpPr>
            <a:spLocks noChangeArrowheads="1"/>
          </p:cNvSpPr>
          <p:nvPr/>
        </p:nvSpPr>
        <p:spPr bwMode="auto">
          <a:xfrm>
            <a:off x="6804025" y="2409825"/>
            <a:ext cx="431800" cy="407988"/>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29760" name="Rectangle 84"/>
          <p:cNvSpPr>
            <a:spLocks noChangeArrowheads="1"/>
          </p:cNvSpPr>
          <p:nvPr/>
        </p:nvSpPr>
        <p:spPr bwMode="auto">
          <a:xfrm>
            <a:off x="2771775" y="2439988"/>
            <a:ext cx="431800" cy="407987"/>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29761" name="Group 23552"/>
          <p:cNvGrpSpPr>
            <a:grpSpLocks/>
          </p:cNvGrpSpPr>
          <p:nvPr/>
        </p:nvGrpSpPr>
        <p:grpSpPr bwMode="auto">
          <a:xfrm>
            <a:off x="2646363" y="3733800"/>
            <a:ext cx="3589337" cy="339725"/>
            <a:chOff x="2646084" y="3439081"/>
            <a:chExt cx="3589726" cy="339586"/>
          </a:xfrm>
        </p:grpSpPr>
        <p:sp>
          <p:nvSpPr>
            <p:cNvPr id="29767" name="Text Box 89"/>
            <p:cNvSpPr txBox="1">
              <a:spLocks noChangeArrowheads="1"/>
            </p:cNvSpPr>
            <p:nvPr/>
          </p:nvSpPr>
          <p:spPr bwMode="auto">
            <a:xfrm>
              <a:off x="2646084" y="3438180"/>
              <a:ext cx="1541642" cy="3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a:t>Influence 75 %</a:t>
              </a:r>
              <a:endParaRPr lang="en-GB" altLang="en-US" sz="1600"/>
            </a:p>
          </p:txBody>
        </p:sp>
        <p:sp>
          <p:nvSpPr>
            <p:cNvPr id="29768" name="Text Box 90"/>
            <p:cNvSpPr txBox="1">
              <a:spLocks noChangeArrowheads="1"/>
            </p:cNvSpPr>
            <p:nvPr/>
          </p:nvSpPr>
          <p:spPr bwMode="auto">
            <a:xfrm>
              <a:off x="4694199" y="3436593"/>
              <a:ext cx="1541642" cy="33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a:t>Influence 25 %</a:t>
              </a:r>
              <a:endParaRPr lang="en-GB" altLang="en-US" sz="1600"/>
            </a:p>
          </p:txBody>
        </p:sp>
      </p:grpSp>
      <p:grpSp>
        <p:nvGrpSpPr>
          <p:cNvPr id="4" name="Group 3"/>
          <p:cNvGrpSpPr>
            <a:grpSpLocks/>
          </p:cNvGrpSpPr>
          <p:nvPr/>
        </p:nvGrpSpPr>
        <p:grpSpPr bwMode="auto">
          <a:xfrm>
            <a:off x="3424239" y="4084638"/>
            <a:ext cx="2947959" cy="795367"/>
            <a:chOff x="3424238" y="4083891"/>
            <a:chExt cx="2948123" cy="795429"/>
          </a:xfrm>
        </p:grpSpPr>
        <p:sp>
          <p:nvSpPr>
            <p:cNvPr id="29764" name="Text Box 116"/>
            <p:cNvSpPr txBox="1">
              <a:spLocks noChangeArrowheads="1"/>
            </p:cNvSpPr>
            <p:nvPr/>
          </p:nvSpPr>
          <p:spPr bwMode="auto">
            <a:xfrm>
              <a:off x="3424238" y="4479179"/>
              <a:ext cx="2948123" cy="400141"/>
            </a:xfrm>
            <a:prstGeom prst="rect">
              <a:avLst/>
            </a:prstGeom>
            <a:solidFill>
              <a:srgbClr val="FFFF99"/>
            </a:solidFill>
            <a:ln w="57150" cap="rnd">
              <a:solidFill>
                <a:srgbClr val="FFC000"/>
              </a:solidFill>
              <a:bevel/>
              <a:headEnd/>
              <a:tailEnd/>
            </a:ln>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2000" i="1" dirty="0">
                  <a:solidFill>
                    <a:srgbClr val="C00000"/>
                  </a:solidFill>
                </a:rPr>
                <a:t>How to </a:t>
              </a:r>
              <a:r>
                <a:rPr lang="nb-NO" altLang="en-US" sz="2000" i="1" dirty="0" err="1">
                  <a:solidFill>
                    <a:srgbClr val="C00000"/>
                  </a:solidFill>
                </a:rPr>
                <a:t>assign</a:t>
              </a:r>
              <a:r>
                <a:rPr lang="nb-NO" altLang="en-US" sz="2000" i="1" dirty="0">
                  <a:solidFill>
                    <a:srgbClr val="C00000"/>
                  </a:solidFill>
                </a:rPr>
                <a:t> </a:t>
              </a:r>
              <a:r>
                <a:rPr lang="nb-NO" altLang="en-US" sz="2000" i="1" dirty="0" err="1">
                  <a:solidFill>
                    <a:srgbClr val="C00000"/>
                  </a:solidFill>
                </a:rPr>
                <a:t>weights</a:t>
              </a:r>
              <a:r>
                <a:rPr lang="nb-NO" altLang="en-US" sz="2000" i="1" dirty="0">
                  <a:solidFill>
                    <a:srgbClr val="C00000"/>
                  </a:solidFill>
                </a:rPr>
                <a:t>?</a:t>
              </a:r>
              <a:endParaRPr lang="en-GB" altLang="en-US" sz="2000" i="1" dirty="0">
                <a:solidFill>
                  <a:srgbClr val="C00000"/>
                </a:solidFill>
              </a:endParaRPr>
            </a:p>
          </p:txBody>
        </p:sp>
        <p:cxnSp>
          <p:nvCxnSpPr>
            <p:cNvPr id="29765" name="AutoShape 118"/>
            <p:cNvCxnSpPr>
              <a:cxnSpLocks noChangeShapeType="1"/>
            </p:cNvCxnSpPr>
            <p:nvPr/>
          </p:nvCxnSpPr>
          <p:spPr bwMode="auto">
            <a:xfrm rot="5400000" flipH="1" flipV="1">
              <a:off x="5636019" y="4272790"/>
              <a:ext cx="377799" cy="2"/>
            </a:xfrm>
            <a:prstGeom prst="bentConnector3">
              <a:avLst>
                <a:gd name="adj1" fmla="val 47718"/>
              </a:avLst>
            </a:prstGeom>
            <a:noFill/>
            <a:ln w="25400">
              <a:solidFill>
                <a:srgbClr val="FF0000"/>
              </a:solidFill>
              <a:miter lim="800000"/>
              <a:headEnd/>
              <a:tailEnd type="triangle" w="lg" len="med"/>
            </a:ln>
            <a:extLst>
              <a:ext uri="{909E8E84-426E-40DD-AFC4-6F175D3DCCD1}">
                <a14:hiddenFill xmlns:a14="http://schemas.microsoft.com/office/drawing/2010/main">
                  <a:noFill/>
                </a14:hiddenFill>
              </a:ext>
            </a:extLst>
          </p:spPr>
        </p:cxnSp>
        <p:cxnSp>
          <p:nvCxnSpPr>
            <p:cNvPr id="29766" name="AutoShape 118"/>
            <p:cNvCxnSpPr>
              <a:cxnSpLocks noChangeShapeType="1"/>
            </p:cNvCxnSpPr>
            <p:nvPr/>
          </p:nvCxnSpPr>
          <p:spPr bwMode="auto">
            <a:xfrm rot="5400000" flipH="1" flipV="1">
              <a:off x="3591157" y="4272790"/>
              <a:ext cx="377799" cy="2"/>
            </a:xfrm>
            <a:prstGeom prst="bentConnector3">
              <a:avLst>
                <a:gd name="adj1" fmla="val 47718"/>
              </a:avLst>
            </a:prstGeom>
            <a:noFill/>
            <a:ln w="25400">
              <a:solidFill>
                <a:srgbClr val="FF0000"/>
              </a:solidFill>
              <a:miter lim="800000"/>
              <a:headEnd/>
              <a:tailEnd type="triangle" w="lg" len="med"/>
            </a:ln>
            <a:extLst>
              <a:ext uri="{909E8E84-426E-40DD-AFC4-6F175D3DCCD1}">
                <a14:hiddenFill xmlns:a14="http://schemas.microsoft.com/office/drawing/2010/main">
                  <a:noFill/>
                </a14:hiddenFill>
              </a:ext>
            </a:extLst>
          </p:spPr>
        </p:cxnSp>
      </p:grpSp>
      <p:sp>
        <p:nvSpPr>
          <p:cNvPr id="29763" name="Text Box 15"/>
          <p:cNvSpPr txBox="1">
            <a:spLocks noChangeArrowheads="1"/>
          </p:cNvSpPr>
          <p:nvPr/>
        </p:nvSpPr>
        <p:spPr bwMode="auto">
          <a:xfrm>
            <a:off x="2627312" y="5211763"/>
            <a:ext cx="5977136"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spcAft>
                <a:spcPts val="600"/>
              </a:spcAft>
            </a:pPr>
            <a:r>
              <a:rPr lang="nb-NO" altLang="en-US" sz="2000" dirty="0"/>
              <a:t>Relative </a:t>
            </a:r>
            <a:r>
              <a:rPr lang="nb-NO" altLang="en-US" sz="2000" dirty="0" err="1"/>
              <a:t>importance</a:t>
            </a:r>
            <a:r>
              <a:rPr lang="nb-NO" altLang="en-US" sz="2000" dirty="0"/>
              <a:t> </a:t>
            </a:r>
            <a:r>
              <a:rPr lang="nb-NO" altLang="en-US" sz="2000" dirty="0" err="1"/>
              <a:t>of</a:t>
            </a:r>
            <a:r>
              <a:rPr lang="nb-NO" altLang="en-US" sz="2000" dirty="0"/>
              <a:t> </a:t>
            </a:r>
            <a:r>
              <a:rPr lang="nb-NO" altLang="en-US" sz="2000" dirty="0" err="1"/>
              <a:t>criteria</a:t>
            </a:r>
            <a:endParaRPr lang="nb-NO" altLang="en-US" sz="2000" dirty="0"/>
          </a:p>
          <a:p>
            <a:pPr>
              <a:spcBef>
                <a:spcPct val="0"/>
              </a:spcBef>
              <a:spcAft>
                <a:spcPts val="600"/>
              </a:spcAft>
            </a:pPr>
            <a:r>
              <a:rPr lang="nb-NO" altLang="en-US" sz="2000" dirty="0"/>
              <a:t>May have soft AND hard </a:t>
            </a:r>
            <a:r>
              <a:rPr lang="nb-NO" altLang="en-US" sz="2000" dirty="0" err="1"/>
              <a:t>criteria</a:t>
            </a:r>
            <a:r>
              <a:rPr lang="nb-NO" altLang="en-US" sz="2000" dirty="0"/>
              <a:t>/</a:t>
            </a:r>
            <a:r>
              <a:rPr lang="nb-NO" altLang="en-US" sz="2000" dirty="0" err="1"/>
              <a:t>classes</a:t>
            </a:r>
            <a:r>
              <a:rPr lang="nb-NO" altLang="en-US" sz="2000" dirty="0"/>
              <a:t> </a:t>
            </a:r>
            <a:endParaRPr lang="nb-NO" altLang="en-US" sz="2000" dirty="0" smtClean="0"/>
          </a:p>
          <a:p>
            <a:pPr>
              <a:spcBef>
                <a:spcPct val="0"/>
              </a:spcBef>
              <a:spcAft>
                <a:spcPts val="600"/>
              </a:spcAft>
            </a:pPr>
            <a:r>
              <a:rPr lang="nb-NO" altLang="en-US" sz="2000" dirty="0" smtClean="0"/>
              <a:t>Trick: </a:t>
            </a:r>
            <a:r>
              <a:rPr lang="nb-NO" altLang="en-US" sz="2000" dirty="0" err="1" smtClean="0"/>
              <a:t>use</a:t>
            </a:r>
            <a:r>
              <a:rPr lang="nb-NO" altLang="en-US" sz="2000" dirty="0" smtClean="0"/>
              <a:t> </a:t>
            </a:r>
            <a:r>
              <a:rPr lang="nb-NO" altLang="en-US" sz="2000" dirty="0" err="1" smtClean="0"/>
              <a:t>NaN</a:t>
            </a:r>
            <a:r>
              <a:rPr lang="nb-NO" altLang="en-US" sz="2000" dirty="0"/>
              <a:t> </a:t>
            </a:r>
            <a:r>
              <a:rPr lang="nb-NO" altLang="en-US" sz="2000" dirty="0" smtClean="0"/>
              <a:t>for hard </a:t>
            </a:r>
            <a:r>
              <a:rPr lang="nb-NO" altLang="en-US" sz="2000" dirty="0" err="1" smtClean="0"/>
              <a:t>boolean</a:t>
            </a:r>
            <a:r>
              <a:rPr lang="nb-NO" altLang="en-US" sz="2000" dirty="0" smtClean="0"/>
              <a:t> </a:t>
            </a:r>
            <a:r>
              <a:rPr lang="nb-NO" altLang="en-US" sz="2000" dirty="0" err="1" smtClean="0"/>
              <a:t>exclusion</a:t>
            </a:r>
            <a:endParaRPr lang="nb-NO"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1026"/>
          <p:cNvSpPr>
            <a:spLocks noGrp="1" noChangeArrowheads="1"/>
          </p:cNvSpPr>
          <p:nvPr>
            <p:ph type="title"/>
          </p:nvPr>
        </p:nvSpPr>
        <p:spPr/>
        <p:txBody>
          <a:bodyPr/>
          <a:lstStyle/>
          <a:p>
            <a:pPr eaLnBrk="1" hangingPunct="1"/>
            <a:r>
              <a:rPr lang="en-GB" altLang="en-US" noProof="0" dirty="0" smtClean="0"/>
              <a:t>How to assign weights (1)</a:t>
            </a:r>
            <a:endParaRPr lang="en-GB" altLang="en-US" noProof="0" dirty="0"/>
          </a:p>
        </p:txBody>
      </p:sp>
      <p:sp>
        <p:nvSpPr>
          <p:cNvPr id="3" name="Content Placeholder 2"/>
          <p:cNvSpPr>
            <a:spLocks noGrp="1"/>
          </p:cNvSpPr>
          <p:nvPr>
            <p:ph idx="1"/>
          </p:nvPr>
        </p:nvSpPr>
        <p:spPr>
          <a:xfrm>
            <a:off x="319088" y="1052513"/>
            <a:ext cx="8486774" cy="5603875"/>
          </a:xfrm>
          <a:solidFill>
            <a:schemeClr val="bg1"/>
          </a:solidFill>
        </p:spPr>
        <p:txBody>
          <a:bodyPr/>
          <a:lstStyle/>
          <a:p>
            <a:pPr marL="0" indent="0">
              <a:buFontTx/>
              <a:buNone/>
              <a:defRPr/>
            </a:pPr>
            <a:r>
              <a:rPr lang="en-GB" sz="2000" noProof="0" dirty="0"/>
              <a:t>Determine relative importance</a:t>
            </a:r>
          </a:p>
          <a:p>
            <a:pPr>
              <a:defRPr/>
            </a:pPr>
            <a:r>
              <a:rPr lang="en-GB" sz="2000" b="1" noProof="0" dirty="0"/>
              <a:t>Ranking</a:t>
            </a:r>
            <a:r>
              <a:rPr lang="en-GB" sz="2000" noProof="0" dirty="0"/>
              <a:t>: rank divided by sum of ranks. E.g. rank 4 criteria, 4=first, 1=last -&gt; 4+3+2+1=10 weights -&gt; most (4/10) to least (1/10) important</a:t>
            </a:r>
          </a:p>
          <a:p>
            <a:pPr>
              <a:defRPr/>
            </a:pPr>
            <a:r>
              <a:rPr lang="en-GB" sz="2000" b="1" noProof="0" dirty="0"/>
              <a:t>Rating – point allocation</a:t>
            </a:r>
            <a:r>
              <a:rPr lang="en-GB" sz="2000" noProof="0" dirty="0"/>
              <a:t>: allocated points have to sum up to a given total (e.g. 100 -&gt; 50+20+20+10=100)</a:t>
            </a:r>
          </a:p>
          <a:p>
            <a:pPr>
              <a:defRPr/>
            </a:pPr>
            <a:r>
              <a:rPr lang="en-GB" sz="2000" b="1" noProof="0" dirty="0"/>
              <a:t>Rating – ratio estimation</a:t>
            </a:r>
            <a:r>
              <a:rPr lang="en-GB" sz="2000" noProof="0" dirty="0"/>
              <a:t>: relative importance within given value range (e.g. 0-100 points -&gt; 100, 50, 45, 20)</a:t>
            </a:r>
          </a:p>
          <a:p>
            <a:pPr marL="0" indent="0">
              <a:spcBef>
                <a:spcPts val="2400"/>
              </a:spcBef>
              <a:buFontTx/>
              <a:buNone/>
              <a:defRPr/>
            </a:pPr>
            <a:endParaRPr lang="en-GB" sz="2000" noProof="0" dirty="0"/>
          </a:p>
          <a:p>
            <a:pPr marL="0" indent="0">
              <a:spcBef>
                <a:spcPts val="2400"/>
              </a:spcBef>
              <a:buFontTx/>
              <a:buNone/>
              <a:defRPr/>
            </a:pPr>
            <a:endParaRPr lang="en-GB" sz="2000" noProof="0" dirty="0"/>
          </a:p>
          <a:p>
            <a:pPr marL="0" indent="0">
              <a:spcBef>
                <a:spcPts val="2400"/>
              </a:spcBef>
              <a:buFontTx/>
              <a:buNone/>
              <a:defRPr/>
            </a:pPr>
            <a:endParaRPr lang="en-GB" sz="2000" noProof="0" dirty="0"/>
          </a:p>
          <a:p>
            <a:pPr marL="0" indent="0">
              <a:buFontTx/>
              <a:buNone/>
              <a:defRPr/>
            </a:pPr>
            <a:endParaRPr lang="en-GB" sz="2000" noProof="0" dirty="0"/>
          </a:p>
        </p:txBody>
      </p:sp>
      <p:sp>
        <p:nvSpPr>
          <p:cNvPr id="6" name="TextBox 5"/>
          <p:cNvSpPr txBox="1"/>
          <p:nvPr/>
        </p:nvSpPr>
        <p:spPr>
          <a:xfrm>
            <a:off x="338138" y="3789363"/>
            <a:ext cx="7762875" cy="1384300"/>
          </a:xfrm>
          <a:prstGeom prst="rect">
            <a:avLst/>
          </a:prstGeom>
          <a:noFill/>
        </p:spPr>
        <p:txBody>
          <a:bodyPr>
            <a:spAutoFit/>
          </a:bodyPr>
          <a:lstStyle/>
          <a:p>
            <a:pPr>
              <a:spcBef>
                <a:spcPts val="3600"/>
              </a:spcBef>
              <a:defRPr/>
            </a:pPr>
            <a:r>
              <a:rPr lang="en-GB" sz="2000" b="1" kern="0" dirty="0">
                <a:solidFill>
                  <a:srgbClr val="000000"/>
                </a:solidFill>
                <a:latin typeface="Arial"/>
              </a:rPr>
              <a:t>Example: Oslo – Task: </a:t>
            </a:r>
            <a:r>
              <a:rPr lang="en-GB" sz="2000" kern="0" dirty="0">
                <a:solidFill>
                  <a:srgbClr val="000000"/>
                </a:solidFill>
                <a:latin typeface="Arial"/>
              </a:rPr>
              <a:t>determine the weights of 3 criteria by different methods. Normalise the weights between 0 and 1. Do the methods produce the same result?</a:t>
            </a:r>
          </a:p>
          <a:p>
            <a:pPr>
              <a:defRPr/>
            </a:pPr>
            <a:endParaRPr lang="en-GB" dirty="0"/>
          </a:p>
        </p:txBody>
      </p:sp>
      <p:graphicFrame>
        <p:nvGraphicFramePr>
          <p:cNvPr id="12" name="Table 11"/>
          <p:cNvGraphicFramePr>
            <a:graphicFrameLocks noGrp="1"/>
          </p:cNvGraphicFramePr>
          <p:nvPr>
            <p:extLst>
              <p:ext uri="{D42A27DB-BD31-4B8C-83A1-F6EECF244321}">
                <p14:modId xmlns:p14="http://schemas.microsoft.com/office/powerpoint/2010/main" val="3992318134"/>
              </p:ext>
            </p:extLst>
          </p:nvPr>
        </p:nvGraphicFramePr>
        <p:xfrm>
          <a:off x="34925" y="4864100"/>
          <a:ext cx="8281493" cy="1949449"/>
        </p:xfrm>
        <a:graphic>
          <a:graphicData uri="http://schemas.openxmlformats.org/drawingml/2006/table">
            <a:tbl>
              <a:tblPr firstRow="1" bandRow="1">
                <a:tableStyleId>{616DA210-FB5B-4158-B5E0-FEB733F419BA}</a:tableStyleId>
              </a:tblPr>
              <a:tblGrid>
                <a:gridCol w="1922489">
                  <a:extLst>
                    <a:ext uri="{9D8B030D-6E8A-4147-A177-3AD203B41FA5}">
                      <a16:colId xmlns:a16="http://schemas.microsoft.com/office/drawing/2014/main" val="20000"/>
                    </a:ext>
                  </a:extLst>
                </a:gridCol>
                <a:gridCol w="742378">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792088">
                  <a:extLst>
                    <a:ext uri="{9D8B030D-6E8A-4147-A177-3AD203B41FA5}">
                      <a16:colId xmlns:a16="http://schemas.microsoft.com/office/drawing/2014/main" val="20004"/>
                    </a:ext>
                  </a:extLst>
                </a:gridCol>
                <a:gridCol w="1440160">
                  <a:extLst>
                    <a:ext uri="{9D8B030D-6E8A-4147-A177-3AD203B41FA5}">
                      <a16:colId xmlns:a16="http://schemas.microsoft.com/office/drawing/2014/main" val="20005"/>
                    </a:ext>
                  </a:extLst>
                </a:gridCol>
                <a:gridCol w="792090">
                  <a:extLst>
                    <a:ext uri="{9D8B030D-6E8A-4147-A177-3AD203B41FA5}">
                      <a16:colId xmlns:a16="http://schemas.microsoft.com/office/drawing/2014/main" val="20006"/>
                    </a:ext>
                  </a:extLst>
                </a:gridCol>
              </a:tblGrid>
              <a:tr h="579352">
                <a:tc>
                  <a:txBody>
                    <a:bodyPr/>
                    <a:lstStyle/>
                    <a:p>
                      <a:r>
                        <a:rPr lang="nb-NO" sz="1600" i="1" dirty="0" err="1"/>
                        <a:t>Criteria</a:t>
                      </a:r>
                      <a:endParaRPr lang="en-GB" sz="1600" i="1" dirty="0"/>
                    </a:p>
                  </a:txBody>
                  <a:tcPr marL="91454" marR="91454" marT="45738" marB="45738" anchor="ctr"/>
                </a:tc>
                <a:tc>
                  <a:txBody>
                    <a:bodyPr/>
                    <a:lstStyle/>
                    <a:p>
                      <a:r>
                        <a:rPr lang="nb-NO" sz="1600" i="1" dirty="0"/>
                        <a:t>Rank</a:t>
                      </a:r>
                      <a:endParaRPr lang="en-GB" sz="1600" i="1" dirty="0"/>
                    </a:p>
                  </a:txBody>
                  <a:tcPr marL="91454" marR="91454" marT="45738" marB="45738" anchor="ctr"/>
                </a:tc>
                <a:tc>
                  <a:txBody>
                    <a:bodyPr/>
                    <a:lstStyle/>
                    <a:p>
                      <a:r>
                        <a:rPr lang="nb-NO" sz="1600" i="1" dirty="0" err="1">
                          <a:solidFill>
                            <a:schemeClr val="accent6"/>
                          </a:solidFill>
                        </a:rPr>
                        <a:t>normalised</a:t>
                      </a:r>
                      <a:r>
                        <a:rPr lang="nb-NO" sz="1600" i="1" dirty="0">
                          <a:solidFill>
                            <a:schemeClr val="accent6"/>
                          </a:solidFill>
                        </a:rPr>
                        <a:t> </a:t>
                      </a:r>
                      <a:r>
                        <a:rPr lang="nb-NO" sz="1600" i="1" dirty="0" err="1">
                          <a:solidFill>
                            <a:schemeClr val="accent6"/>
                          </a:solidFill>
                        </a:rPr>
                        <a:t>weight</a:t>
                      </a:r>
                      <a:endParaRPr lang="en-GB" sz="1600" i="1" dirty="0">
                        <a:solidFill>
                          <a:schemeClr val="accent6"/>
                        </a:solidFill>
                      </a:endParaRPr>
                    </a:p>
                  </a:txBody>
                  <a:tcPr marL="91454" marR="91454" marT="45738" marB="45738" anchor="ctr"/>
                </a:tc>
                <a:tc>
                  <a:txBody>
                    <a:bodyPr/>
                    <a:lstStyle/>
                    <a:p>
                      <a:r>
                        <a:rPr lang="nb-NO" sz="1600" i="1" dirty="0"/>
                        <a:t>Point </a:t>
                      </a:r>
                      <a:r>
                        <a:rPr lang="nb-NO" sz="1600" i="1" dirty="0" err="1"/>
                        <a:t>allocation</a:t>
                      </a:r>
                      <a:endParaRPr lang="en-GB" sz="1600" i="1" dirty="0"/>
                    </a:p>
                  </a:txBody>
                  <a:tcPr marL="91454" marR="91454" marT="45738" marB="45738" anchor="ctr"/>
                </a:tc>
                <a:tc>
                  <a:txBody>
                    <a:bodyPr/>
                    <a:lstStyle/>
                    <a:p>
                      <a:r>
                        <a:rPr lang="nb-NO" sz="1600" i="1" dirty="0">
                          <a:solidFill>
                            <a:schemeClr val="accent6"/>
                          </a:solidFill>
                        </a:rPr>
                        <a:t>norm.</a:t>
                      </a:r>
                      <a:endParaRPr lang="en-GB" sz="1600" i="1" dirty="0">
                        <a:solidFill>
                          <a:schemeClr val="accent6"/>
                        </a:solidFill>
                      </a:endParaRPr>
                    </a:p>
                  </a:txBody>
                  <a:tcPr marL="91454" marR="91454" marT="45738" marB="45738" anchor="ctr"/>
                </a:tc>
                <a:tc>
                  <a:txBody>
                    <a:bodyPr/>
                    <a:lstStyle/>
                    <a:p>
                      <a:r>
                        <a:rPr lang="nb-NO" sz="1600" i="1" dirty="0"/>
                        <a:t>Ratio </a:t>
                      </a:r>
                      <a:r>
                        <a:rPr lang="nb-NO" sz="1600" i="1" dirty="0" err="1"/>
                        <a:t>estimation</a:t>
                      </a:r>
                      <a:endParaRPr lang="en-GB" sz="1600" i="1" dirty="0"/>
                    </a:p>
                  </a:txBody>
                  <a:tcPr marL="91454" marR="91454" marT="45738" marB="45738" anchor="ctr"/>
                </a:tc>
                <a:tc>
                  <a:txBody>
                    <a:bodyPr/>
                    <a:lstStyle/>
                    <a:p>
                      <a:r>
                        <a:rPr lang="nb-NO" sz="1600" i="1" dirty="0">
                          <a:solidFill>
                            <a:schemeClr val="accent6"/>
                          </a:solidFill>
                        </a:rPr>
                        <a:t>norm.</a:t>
                      </a:r>
                      <a:endParaRPr lang="en-GB" sz="1600" i="1" dirty="0">
                        <a:solidFill>
                          <a:schemeClr val="accent6"/>
                        </a:solidFill>
                      </a:endParaRPr>
                    </a:p>
                  </a:txBody>
                  <a:tcPr marL="91454" marR="91454" marT="45738" marB="45738" anchor="ctr"/>
                </a:tc>
                <a:extLst>
                  <a:ext uri="{0D108BD9-81ED-4DB2-BD59-A6C34878D82A}">
                    <a16:rowId xmlns:a16="http://schemas.microsoft.com/office/drawing/2014/main" val="10000"/>
                  </a:ext>
                </a:extLst>
              </a:tr>
              <a:tr h="335414">
                <a:tc>
                  <a:txBody>
                    <a:bodyPr/>
                    <a:lstStyle/>
                    <a:p>
                      <a:endParaRPr lang="en-GB" sz="1600" dirty="0"/>
                    </a:p>
                  </a:txBody>
                  <a:tcPr marL="91454" marR="91454" marT="45738" marB="45738"/>
                </a:tc>
                <a:tc>
                  <a:txBody>
                    <a:bodyPr/>
                    <a:lstStyle/>
                    <a:p>
                      <a:endParaRPr lang="en-GB" sz="1600" dirty="0"/>
                    </a:p>
                  </a:txBody>
                  <a:tcPr marL="91454" marR="91454" marT="45738" marB="45738"/>
                </a:tc>
                <a:tc>
                  <a:txBody>
                    <a:bodyPr/>
                    <a:lstStyle/>
                    <a:p>
                      <a:endParaRPr lang="en-GB" sz="1600" dirty="0">
                        <a:solidFill>
                          <a:schemeClr val="accent6"/>
                        </a:solidFill>
                      </a:endParaRPr>
                    </a:p>
                  </a:txBody>
                  <a:tcPr marL="91454" marR="91454" marT="45738" marB="45738"/>
                </a:tc>
                <a:tc>
                  <a:txBody>
                    <a:bodyPr/>
                    <a:lstStyle/>
                    <a:p>
                      <a:endParaRPr lang="en-GB" sz="1600" dirty="0"/>
                    </a:p>
                  </a:txBody>
                  <a:tcPr marL="91454" marR="91454" marT="45738" marB="45738"/>
                </a:tc>
                <a:tc>
                  <a:txBody>
                    <a:bodyPr/>
                    <a:lstStyle/>
                    <a:p>
                      <a:endParaRPr lang="en-GB" sz="1600" dirty="0">
                        <a:solidFill>
                          <a:schemeClr val="accent6"/>
                        </a:solidFill>
                      </a:endParaRPr>
                    </a:p>
                  </a:txBody>
                  <a:tcPr marL="91454" marR="91454" marT="45738" marB="45738"/>
                </a:tc>
                <a:tc>
                  <a:txBody>
                    <a:bodyPr/>
                    <a:lstStyle/>
                    <a:p>
                      <a:endParaRPr lang="en-GB" sz="1600" dirty="0"/>
                    </a:p>
                  </a:txBody>
                  <a:tcPr marL="91454" marR="91454" marT="45738" marB="45738"/>
                </a:tc>
                <a:tc>
                  <a:txBody>
                    <a:bodyPr/>
                    <a:lstStyle/>
                    <a:p>
                      <a:endParaRPr lang="en-GB" sz="1600" dirty="0">
                        <a:solidFill>
                          <a:schemeClr val="accent6"/>
                        </a:solidFill>
                      </a:endParaRPr>
                    </a:p>
                  </a:txBody>
                  <a:tcPr marL="91454" marR="91454" marT="45738" marB="45738"/>
                </a:tc>
                <a:extLst>
                  <a:ext uri="{0D108BD9-81ED-4DB2-BD59-A6C34878D82A}">
                    <a16:rowId xmlns:a16="http://schemas.microsoft.com/office/drawing/2014/main" val="10001"/>
                  </a:ext>
                </a:extLst>
              </a:tr>
              <a:tr h="339085">
                <a:tc>
                  <a:txBody>
                    <a:bodyPr/>
                    <a:lstStyle/>
                    <a:p>
                      <a:endParaRPr lang="en-GB" sz="1600" dirty="0"/>
                    </a:p>
                  </a:txBody>
                  <a:tcPr marL="91454" marR="91454" marT="45738" marB="45738"/>
                </a:tc>
                <a:tc>
                  <a:txBody>
                    <a:bodyPr/>
                    <a:lstStyle/>
                    <a:p>
                      <a:endParaRPr lang="en-GB" sz="1600" dirty="0"/>
                    </a:p>
                  </a:txBody>
                  <a:tcPr marL="91454" marR="91454" marT="45738" marB="45738"/>
                </a:tc>
                <a:tc>
                  <a:txBody>
                    <a:bodyPr/>
                    <a:lstStyle/>
                    <a:p>
                      <a:endParaRPr lang="en-GB" sz="1600" dirty="0">
                        <a:solidFill>
                          <a:schemeClr val="accent6"/>
                        </a:solidFill>
                      </a:endParaRPr>
                    </a:p>
                  </a:txBody>
                  <a:tcPr marL="91454" marR="91454" marT="45738" marB="45738"/>
                </a:tc>
                <a:tc>
                  <a:txBody>
                    <a:bodyPr/>
                    <a:lstStyle/>
                    <a:p>
                      <a:endParaRPr lang="en-GB" sz="1600" dirty="0"/>
                    </a:p>
                  </a:txBody>
                  <a:tcPr marL="91454" marR="91454" marT="45738" marB="45738"/>
                </a:tc>
                <a:tc>
                  <a:txBody>
                    <a:bodyPr/>
                    <a:lstStyle/>
                    <a:p>
                      <a:endParaRPr lang="en-GB" sz="1600" dirty="0">
                        <a:solidFill>
                          <a:schemeClr val="accent6"/>
                        </a:solidFill>
                      </a:endParaRPr>
                    </a:p>
                  </a:txBody>
                  <a:tcPr marL="91454" marR="91454" marT="45738" marB="45738"/>
                </a:tc>
                <a:tc>
                  <a:txBody>
                    <a:bodyPr/>
                    <a:lstStyle/>
                    <a:p>
                      <a:endParaRPr lang="en-GB" sz="1600" dirty="0"/>
                    </a:p>
                  </a:txBody>
                  <a:tcPr marL="91454" marR="91454" marT="45738" marB="45738"/>
                </a:tc>
                <a:tc>
                  <a:txBody>
                    <a:bodyPr/>
                    <a:lstStyle/>
                    <a:p>
                      <a:endParaRPr lang="en-GB" sz="1600" dirty="0">
                        <a:solidFill>
                          <a:schemeClr val="accent6"/>
                        </a:solidFill>
                      </a:endParaRPr>
                    </a:p>
                  </a:txBody>
                  <a:tcPr marL="91454" marR="91454" marT="45738" marB="45738"/>
                </a:tc>
                <a:extLst>
                  <a:ext uri="{0D108BD9-81ED-4DB2-BD59-A6C34878D82A}">
                    <a16:rowId xmlns:a16="http://schemas.microsoft.com/office/drawing/2014/main" val="10002"/>
                  </a:ext>
                </a:extLst>
              </a:tr>
              <a:tr h="360184">
                <a:tc>
                  <a:txBody>
                    <a:bodyPr/>
                    <a:lstStyle/>
                    <a:p>
                      <a:endParaRPr lang="en-GB" sz="1600" dirty="0"/>
                    </a:p>
                  </a:txBody>
                  <a:tcPr marL="91454" marR="91454" marT="45738" marB="45738">
                    <a:lnB w="28575" cap="flat" cmpd="sng" algn="ctr">
                      <a:solidFill>
                        <a:schemeClr val="tx1"/>
                      </a:solidFill>
                      <a:prstDash val="solid"/>
                      <a:round/>
                      <a:headEnd type="none" w="med" len="med"/>
                      <a:tailEnd type="none" w="med" len="med"/>
                    </a:lnB>
                  </a:tcPr>
                </a:tc>
                <a:tc>
                  <a:txBody>
                    <a:bodyPr/>
                    <a:lstStyle/>
                    <a:p>
                      <a:endParaRPr lang="en-GB" sz="1600" dirty="0"/>
                    </a:p>
                  </a:txBody>
                  <a:tcPr marL="91454" marR="91454" marT="45738" marB="45738">
                    <a:lnB w="28575" cap="flat" cmpd="sng" algn="ctr">
                      <a:solidFill>
                        <a:schemeClr val="tx1"/>
                      </a:solidFill>
                      <a:prstDash val="solid"/>
                      <a:round/>
                      <a:headEnd type="none" w="med" len="med"/>
                      <a:tailEnd type="none" w="med" len="med"/>
                    </a:lnB>
                  </a:tcPr>
                </a:tc>
                <a:tc>
                  <a:txBody>
                    <a:bodyPr/>
                    <a:lstStyle/>
                    <a:p>
                      <a:endParaRPr lang="en-GB" sz="1600" dirty="0">
                        <a:solidFill>
                          <a:schemeClr val="accent6"/>
                        </a:solidFill>
                      </a:endParaRPr>
                    </a:p>
                  </a:txBody>
                  <a:tcPr marL="91454" marR="91454" marT="45738" marB="45738">
                    <a:lnB w="28575" cap="flat" cmpd="sng" algn="ctr">
                      <a:solidFill>
                        <a:schemeClr val="tx1"/>
                      </a:solidFill>
                      <a:prstDash val="solid"/>
                      <a:round/>
                      <a:headEnd type="none" w="med" len="med"/>
                      <a:tailEnd type="none" w="med" len="med"/>
                    </a:lnB>
                  </a:tcPr>
                </a:tc>
                <a:tc>
                  <a:txBody>
                    <a:bodyPr/>
                    <a:lstStyle/>
                    <a:p>
                      <a:endParaRPr lang="en-GB" sz="1600" dirty="0"/>
                    </a:p>
                  </a:txBody>
                  <a:tcPr marL="91454" marR="91454" marT="45738" marB="45738">
                    <a:lnB w="28575" cap="flat" cmpd="sng" algn="ctr">
                      <a:solidFill>
                        <a:schemeClr val="tx1"/>
                      </a:solidFill>
                      <a:prstDash val="solid"/>
                      <a:round/>
                      <a:headEnd type="none" w="med" len="med"/>
                      <a:tailEnd type="none" w="med" len="med"/>
                    </a:lnB>
                  </a:tcPr>
                </a:tc>
                <a:tc>
                  <a:txBody>
                    <a:bodyPr/>
                    <a:lstStyle/>
                    <a:p>
                      <a:endParaRPr lang="en-GB" sz="1600" dirty="0">
                        <a:solidFill>
                          <a:schemeClr val="accent6"/>
                        </a:solidFill>
                      </a:endParaRPr>
                    </a:p>
                  </a:txBody>
                  <a:tcPr marL="91454" marR="91454" marT="45738" marB="45738">
                    <a:lnB w="28575" cap="flat" cmpd="sng" algn="ctr">
                      <a:solidFill>
                        <a:schemeClr val="tx1"/>
                      </a:solidFill>
                      <a:prstDash val="solid"/>
                      <a:round/>
                      <a:headEnd type="none" w="med" len="med"/>
                      <a:tailEnd type="none" w="med" len="med"/>
                    </a:lnB>
                  </a:tcPr>
                </a:tc>
                <a:tc>
                  <a:txBody>
                    <a:bodyPr/>
                    <a:lstStyle/>
                    <a:p>
                      <a:endParaRPr lang="en-GB" sz="1600" dirty="0"/>
                    </a:p>
                  </a:txBody>
                  <a:tcPr marL="91454" marR="91454" marT="45738" marB="45738">
                    <a:lnB w="28575" cap="flat" cmpd="sng" algn="ctr">
                      <a:solidFill>
                        <a:schemeClr val="tx1"/>
                      </a:solidFill>
                      <a:prstDash val="solid"/>
                      <a:round/>
                      <a:headEnd type="none" w="med" len="med"/>
                      <a:tailEnd type="none" w="med" len="med"/>
                    </a:lnB>
                  </a:tcPr>
                </a:tc>
                <a:tc>
                  <a:txBody>
                    <a:bodyPr/>
                    <a:lstStyle/>
                    <a:p>
                      <a:endParaRPr lang="en-GB" sz="1600" dirty="0">
                        <a:solidFill>
                          <a:schemeClr val="accent6"/>
                        </a:solidFill>
                      </a:endParaRPr>
                    </a:p>
                  </a:txBody>
                  <a:tcPr marL="91454" marR="91454" marT="45738" marB="45738">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5414">
                <a:tc>
                  <a:txBody>
                    <a:bodyPr/>
                    <a:lstStyle/>
                    <a:p>
                      <a:pPr algn="r"/>
                      <a:r>
                        <a:rPr lang="nb-NO" sz="1600" i="1" dirty="0">
                          <a:solidFill>
                            <a:schemeClr val="bg2">
                              <a:lumMod val="50000"/>
                            </a:schemeClr>
                          </a:solidFill>
                        </a:rPr>
                        <a:t>Sum </a:t>
                      </a:r>
                      <a:r>
                        <a:rPr lang="nb-NO" sz="1600" i="1" dirty="0" err="1">
                          <a:solidFill>
                            <a:schemeClr val="bg2">
                              <a:lumMod val="50000"/>
                            </a:schemeClr>
                          </a:solidFill>
                        </a:rPr>
                        <a:t>of</a:t>
                      </a:r>
                      <a:r>
                        <a:rPr lang="nb-NO" sz="1600" i="1" dirty="0">
                          <a:solidFill>
                            <a:schemeClr val="bg2">
                              <a:lumMod val="50000"/>
                            </a:schemeClr>
                          </a:solidFill>
                        </a:rPr>
                        <a:t> </a:t>
                      </a:r>
                      <a:r>
                        <a:rPr lang="nb-NO" sz="1600" i="1" dirty="0" err="1">
                          <a:solidFill>
                            <a:schemeClr val="bg2">
                              <a:lumMod val="50000"/>
                            </a:schemeClr>
                          </a:solidFill>
                        </a:rPr>
                        <a:t>weights</a:t>
                      </a:r>
                      <a:endParaRPr lang="en-GB" sz="1600" i="1" dirty="0">
                        <a:solidFill>
                          <a:schemeClr val="bg2">
                            <a:lumMod val="50000"/>
                          </a:schemeClr>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bg2">
                              <a:lumMod val="50000"/>
                            </a:schemeClr>
                          </a:solidFill>
                        </a:rPr>
                        <a:t>6</a:t>
                      </a:r>
                      <a:endParaRPr lang="en-GB" sz="1600" i="1" dirty="0">
                        <a:solidFill>
                          <a:schemeClr val="bg2">
                            <a:lumMod val="50000"/>
                          </a:schemeClr>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accent6"/>
                          </a:solidFill>
                        </a:rPr>
                        <a:t>1</a:t>
                      </a:r>
                      <a:endParaRPr lang="en-GB" sz="1600" i="1" dirty="0">
                        <a:solidFill>
                          <a:schemeClr val="accent6"/>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bg2">
                              <a:lumMod val="50000"/>
                            </a:schemeClr>
                          </a:solidFill>
                        </a:rPr>
                        <a:t>100</a:t>
                      </a:r>
                      <a:endParaRPr lang="en-GB" sz="1600" i="1" dirty="0">
                        <a:solidFill>
                          <a:schemeClr val="bg2">
                            <a:lumMod val="50000"/>
                          </a:schemeClr>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accent6"/>
                          </a:solidFill>
                        </a:rPr>
                        <a:t>1</a:t>
                      </a:r>
                      <a:endParaRPr lang="en-GB" sz="1600" i="1" dirty="0">
                        <a:solidFill>
                          <a:schemeClr val="accent6"/>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bg2">
                              <a:lumMod val="50000"/>
                            </a:schemeClr>
                          </a:solidFill>
                        </a:rPr>
                        <a:t>230</a:t>
                      </a:r>
                      <a:endParaRPr lang="en-GB" sz="1600" i="1" dirty="0">
                        <a:solidFill>
                          <a:schemeClr val="bg2">
                            <a:lumMod val="50000"/>
                          </a:schemeClr>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accent6"/>
                          </a:solidFill>
                        </a:rPr>
                        <a:t>1</a:t>
                      </a:r>
                      <a:endParaRPr lang="en-GB" sz="1600" i="1" dirty="0">
                        <a:solidFill>
                          <a:schemeClr val="accent6"/>
                        </a:solidFill>
                      </a:endParaRPr>
                    </a:p>
                  </a:txBody>
                  <a:tcPr marL="91454" marR="91454" marT="45738" marB="45738">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2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1026"/>
          <p:cNvSpPr>
            <a:spLocks noGrp="1" noChangeArrowheads="1"/>
          </p:cNvSpPr>
          <p:nvPr>
            <p:ph type="title"/>
          </p:nvPr>
        </p:nvSpPr>
        <p:spPr/>
        <p:txBody>
          <a:bodyPr/>
          <a:lstStyle/>
          <a:p>
            <a:pPr eaLnBrk="1" hangingPunct="1"/>
            <a:r>
              <a:rPr lang="en-GB" altLang="en-US" noProof="0" dirty="0" smtClean="0"/>
              <a:t>How to assign weights (1)</a:t>
            </a:r>
            <a:endParaRPr lang="en-GB" altLang="en-US" noProof="0" dirty="0"/>
          </a:p>
        </p:txBody>
      </p:sp>
      <p:sp>
        <p:nvSpPr>
          <p:cNvPr id="3" name="Content Placeholder 2"/>
          <p:cNvSpPr>
            <a:spLocks noGrp="1"/>
          </p:cNvSpPr>
          <p:nvPr>
            <p:ph idx="1"/>
          </p:nvPr>
        </p:nvSpPr>
        <p:spPr>
          <a:xfrm>
            <a:off x="319088" y="1052513"/>
            <a:ext cx="8486774" cy="5603875"/>
          </a:xfrm>
          <a:solidFill>
            <a:schemeClr val="bg1"/>
          </a:solidFill>
        </p:spPr>
        <p:txBody>
          <a:bodyPr/>
          <a:lstStyle/>
          <a:p>
            <a:pPr marL="0" indent="0">
              <a:buFontTx/>
              <a:buNone/>
              <a:defRPr/>
            </a:pPr>
            <a:r>
              <a:rPr lang="en-GB" sz="2000" noProof="0" dirty="0"/>
              <a:t>Determine relative importance</a:t>
            </a:r>
          </a:p>
          <a:p>
            <a:pPr>
              <a:defRPr/>
            </a:pPr>
            <a:r>
              <a:rPr lang="en-GB" sz="2000" b="1" noProof="0" dirty="0"/>
              <a:t>Ranking</a:t>
            </a:r>
            <a:r>
              <a:rPr lang="en-GB" sz="2000" noProof="0" dirty="0"/>
              <a:t>: rank divided by sum of ranks. E.g. rank 4 criteria, 4=first, 1=last -&gt; 4+3+2+1=10 weights -&gt; most (4/10) to least (1/10) important</a:t>
            </a:r>
          </a:p>
          <a:p>
            <a:pPr>
              <a:defRPr/>
            </a:pPr>
            <a:r>
              <a:rPr lang="en-GB" sz="2000" b="1" noProof="0" dirty="0"/>
              <a:t>Rating – point allocation</a:t>
            </a:r>
            <a:r>
              <a:rPr lang="en-GB" sz="2000" noProof="0" dirty="0"/>
              <a:t>: allocated points have to sum up to a given total (e.g. 100 -&gt; 50+20+20+10=100)</a:t>
            </a:r>
          </a:p>
          <a:p>
            <a:pPr>
              <a:defRPr/>
            </a:pPr>
            <a:r>
              <a:rPr lang="en-GB" sz="2000" b="1" noProof="0" dirty="0"/>
              <a:t>Rating – ratio estimation</a:t>
            </a:r>
            <a:r>
              <a:rPr lang="en-GB" sz="2000" noProof="0" dirty="0"/>
              <a:t>: relative importance within given value range (e.g. 0-100 points -&gt; 100, 50, 45, 20)</a:t>
            </a:r>
          </a:p>
          <a:p>
            <a:pPr marL="0" indent="0">
              <a:spcBef>
                <a:spcPts val="2400"/>
              </a:spcBef>
              <a:buFontTx/>
              <a:buNone/>
              <a:defRPr/>
            </a:pPr>
            <a:endParaRPr lang="en-GB" sz="2000" noProof="0" dirty="0"/>
          </a:p>
          <a:p>
            <a:pPr marL="0" indent="0">
              <a:spcBef>
                <a:spcPts val="2400"/>
              </a:spcBef>
              <a:buFontTx/>
              <a:buNone/>
              <a:defRPr/>
            </a:pPr>
            <a:endParaRPr lang="en-GB" sz="2000" noProof="0" dirty="0"/>
          </a:p>
          <a:p>
            <a:pPr marL="0" indent="0">
              <a:spcBef>
                <a:spcPts val="2400"/>
              </a:spcBef>
              <a:buFontTx/>
              <a:buNone/>
              <a:defRPr/>
            </a:pPr>
            <a:endParaRPr lang="en-GB" sz="2000" noProof="0" dirty="0"/>
          </a:p>
          <a:p>
            <a:pPr marL="0" indent="0">
              <a:buFontTx/>
              <a:buNone/>
              <a:defRPr/>
            </a:pPr>
            <a:endParaRPr lang="en-GB" sz="2000" noProof="0" dirty="0"/>
          </a:p>
        </p:txBody>
      </p:sp>
      <p:sp>
        <p:nvSpPr>
          <p:cNvPr id="6" name="TextBox 5"/>
          <p:cNvSpPr txBox="1"/>
          <p:nvPr/>
        </p:nvSpPr>
        <p:spPr>
          <a:xfrm>
            <a:off x="338138" y="3789363"/>
            <a:ext cx="7762875" cy="1384300"/>
          </a:xfrm>
          <a:prstGeom prst="rect">
            <a:avLst/>
          </a:prstGeom>
          <a:noFill/>
        </p:spPr>
        <p:txBody>
          <a:bodyPr>
            <a:spAutoFit/>
          </a:bodyPr>
          <a:lstStyle/>
          <a:p>
            <a:pPr>
              <a:spcBef>
                <a:spcPts val="3600"/>
              </a:spcBef>
              <a:defRPr/>
            </a:pPr>
            <a:r>
              <a:rPr lang="en-GB" sz="2000" b="1" kern="0" dirty="0">
                <a:solidFill>
                  <a:srgbClr val="000000"/>
                </a:solidFill>
                <a:latin typeface="Arial"/>
              </a:rPr>
              <a:t>Example: Oslo – Task: </a:t>
            </a:r>
            <a:r>
              <a:rPr lang="en-GB" sz="2000" kern="0" dirty="0">
                <a:solidFill>
                  <a:srgbClr val="000000"/>
                </a:solidFill>
                <a:latin typeface="Arial"/>
              </a:rPr>
              <a:t>determine the weights of 3 criteria by different methods. Normalise the weights between 0 and 1. Do the methods produce the same result?</a:t>
            </a:r>
          </a:p>
          <a:p>
            <a:pPr>
              <a:defRPr/>
            </a:pPr>
            <a:endParaRPr lang="en-GB" dirty="0"/>
          </a:p>
        </p:txBody>
      </p:sp>
      <p:graphicFrame>
        <p:nvGraphicFramePr>
          <p:cNvPr id="12" name="Table 11"/>
          <p:cNvGraphicFramePr>
            <a:graphicFrameLocks noGrp="1"/>
          </p:cNvGraphicFramePr>
          <p:nvPr/>
        </p:nvGraphicFramePr>
        <p:xfrm>
          <a:off x="34925" y="4864100"/>
          <a:ext cx="8281493" cy="1949449"/>
        </p:xfrm>
        <a:graphic>
          <a:graphicData uri="http://schemas.openxmlformats.org/drawingml/2006/table">
            <a:tbl>
              <a:tblPr firstRow="1" bandRow="1">
                <a:tableStyleId>{616DA210-FB5B-4158-B5E0-FEB733F419BA}</a:tableStyleId>
              </a:tblPr>
              <a:tblGrid>
                <a:gridCol w="1922489">
                  <a:extLst>
                    <a:ext uri="{9D8B030D-6E8A-4147-A177-3AD203B41FA5}">
                      <a16:colId xmlns:a16="http://schemas.microsoft.com/office/drawing/2014/main" val="20000"/>
                    </a:ext>
                  </a:extLst>
                </a:gridCol>
                <a:gridCol w="742378">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792088">
                  <a:extLst>
                    <a:ext uri="{9D8B030D-6E8A-4147-A177-3AD203B41FA5}">
                      <a16:colId xmlns:a16="http://schemas.microsoft.com/office/drawing/2014/main" val="20004"/>
                    </a:ext>
                  </a:extLst>
                </a:gridCol>
                <a:gridCol w="1440160">
                  <a:extLst>
                    <a:ext uri="{9D8B030D-6E8A-4147-A177-3AD203B41FA5}">
                      <a16:colId xmlns:a16="http://schemas.microsoft.com/office/drawing/2014/main" val="20005"/>
                    </a:ext>
                  </a:extLst>
                </a:gridCol>
                <a:gridCol w="792090">
                  <a:extLst>
                    <a:ext uri="{9D8B030D-6E8A-4147-A177-3AD203B41FA5}">
                      <a16:colId xmlns:a16="http://schemas.microsoft.com/office/drawing/2014/main" val="20006"/>
                    </a:ext>
                  </a:extLst>
                </a:gridCol>
              </a:tblGrid>
              <a:tr h="579352">
                <a:tc>
                  <a:txBody>
                    <a:bodyPr/>
                    <a:lstStyle/>
                    <a:p>
                      <a:r>
                        <a:rPr lang="nb-NO" sz="1600" i="1" dirty="0" err="1"/>
                        <a:t>Criteria</a:t>
                      </a:r>
                      <a:endParaRPr lang="en-GB" sz="1600" i="1" dirty="0"/>
                    </a:p>
                  </a:txBody>
                  <a:tcPr marL="91454" marR="91454" marT="45738" marB="45738" anchor="ctr"/>
                </a:tc>
                <a:tc>
                  <a:txBody>
                    <a:bodyPr/>
                    <a:lstStyle/>
                    <a:p>
                      <a:r>
                        <a:rPr lang="nb-NO" sz="1600" i="1" dirty="0"/>
                        <a:t>Rank</a:t>
                      </a:r>
                      <a:endParaRPr lang="en-GB" sz="1600" i="1" dirty="0"/>
                    </a:p>
                  </a:txBody>
                  <a:tcPr marL="91454" marR="91454" marT="45738" marB="45738" anchor="ctr"/>
                </a:tc>
                <a:tc>
                  <a:txBody>
                    <a:bodyPr/>
                    <a:lstStyle/>
                    <a:p>
                      <a:r>
                        <a:rPr lang="nb-NO" sz="1600" i="1" dirty="0" err="1">
                          <a:solidFill>
                            <a:schemeClr val="accent6"/>
                          </a:solidFill>
                        </a:rPr>
                        <a:t>normalised</a:t>
                      </a:r>
                      <a:r>
                        <a:rPr lang="nb-NO" sz="1600" i="1" dirty="0">
                          <a:solidFill>
                            <a:schemeClr val="accent6"/>
                          </a:solidFill>
                        </a:rPr>
                        <a:t> </a:t>
                      </a:r>
                      <a:r>
                        <a:rPr lang="nb-NO" sz="1600" i="1" dirty="0" err="1">
                          <a:solidFill>
                            <a:schemeClr val="accent6"/>
                          </a:solidFill>
                        </a:rPr>
                        <a:t>weight</a:t>
                      </a:r>
                      <a:endParaRPr lang="en-GB" sz="1600" i="1" dirty="0">
                        <a:solidFill>
                          <a:schemeClr val="accent6"/>
                        </a:solidFill>
                      </a:endParaRPr>
                    </a:p>
                  </a:txBody>
                  <a:tcPr marL="91454" marR="91454" marT="45738" marB="45738" anchor="ctr"/>
                </a:tc>
                <a:tc>
                  <a:txBody>
                    <a:bodyPr/>
                    <a:lstStyle/>
                    <a:p>
                      <a:r>
                        <a:rPr lang="nb-NO" sz="1600" i="1" dirty="0"/>
                        <a:t>Point </a:t>
                      </a:r>
                      <a:r>
                        <a:rPr lang="nb-NO" sz="1600" i="1" dirty="0" err="1"/>
                        <a:t>allocation</a:t>
                      </a:r>
                      <a:endParaRPr lang="en-GB" sz="1600" i="1" dirty="0"/>
                    </a:p>
                  </a:txBody>
                  <a:tcPr marL="91454" marR="91454" marT="45738" marB="45738" anchor="ctr"/>
                </a:tc>
                <a:tc>
                  <a:txBody>
                    <a:bodyPr/>
                    <a:lstStyle/>
                    <a:p>
                      <a:r>
                        <a:rPr lang="nb-NO" sz="1600" i="1" dirty="0">
                          <a:solidFill>
                            <a:schemeClr val="accent6"/>
                          </a:solidFill>
                        </a:rPr>
                        <a:t>norm.</a:t>
                      </a:r>
                      <a:endParaRPr lang="en-GB" sz="1600" i="1" dirty="0">
                        <a:solidFill>
                          <a:schemeClr val="accent6"/>
                        </a:solidFill>
                      </a:endParaRPr>
                    </a:p>
                  </a:txBody>
                  <a:tcPr marL="91454" marR="91454" marT="45738" marB="45738" anchor="ctr"/>
                </a:tc>
                <a:tc>
                  <a:txBody>
                    <a:bodyPr/>
                    <a:lstStyle/>
                    <a:p>
                      <a:r>
                        <a:rPr lang="nb-NO" sz="1600" i="1" dirty="0"/>
                        <a:t>Ratio </a:t>
                      </a:r>
                      <a:r>
                        <a:rPr lang="nb-NO" sz="1600" i="1" dirty="0" err="1"/>
                        <a:t>estimation</a:t>
                      </a:r>
                      <a:endParaRPr lang="en-GB" sz="1600" i="1" dirty="0"/>
                    </a:p>
                  </a:txBody>
                  <a:tcPr marL="91454" marR="91454" marT="45738" marB="45738" anchor="ctr"/>
                </a:tc>
                <a:tc>
                  <a:txBody>
                    <a:bodyPr/>
                    <a:lstStyle/>
                    <a:p>
                      <a:r>
                        <a:rPr lang="nb-NO" sz="1600" i="1" dirty="0">
                          <a:solidFill>
                            <a:schemeClr val="accent6"/>
                          </a:solidFill>
                        </a:rPr>
                        <a:t>norm.</a:t>
                      </a:r>
                      <a:endParaRPr lang="en-GB" sz="1600" i="1" dirty="0">
                        <a:solidFill>
                          <a:schemeClr val="accent6"/>
                        </a:solidFill>
                      </a:endParaRPr>
                    </a:p>
                  </a:txBody>
                  <a:tcPr marL="91454" marR="91454" marT="45738" marB="45738" anchor="ctr"/>
                </a:tc>
                <a:extLst>
                  <a:ext uri="{0D108BD9-81ED-4DB2-BD59-A6C34878D82A}">
                    <a16:rowId xmlns:a16="http://schemas.microsoft.com/office/drawing/2014/main" val="10000"/>
                  </a:ext>
                </a:extLst>
              </a:tr>
              <a:tr h="335414">
                <a:tc>
                  <a:txBody>
                    <a:bodyPr/>
                    <a:lstStyle/>
                    <a:p>
                      <a:r>
                        <a:rPr lang="en-GB" sz="1600" dirty="0"/>
                        <a:t>Price</a:t>
                      </a:r>
                    </a:p>
                  </a:txBody>
                  <a:tcPr marL="91454" marR="91454" marT="45738" marB="45738"/>
                </a:tc>
                <a:tc>
                  <a:txBody>
                    <a:bodyPr/>
                    <a:lstStyle/>
                    <a:p>
                      <a:r>
                        <a:rPr lang="en-GB" sz="1600" dirty="0"/>
                        <a:t>3</a:t>
                      </a:r>
                    </a:p>
                  </a:txBody>
                  <a:tcPr marL="91454" marR="91454" marT="45738" marB="45738"/>
                </a:tc>
                <a:tc>
                  <a:txBody>
                    <a:bodyPr/>
                    <a:lstStyle/>
                    <a:p>
                      <a:r>
                        <a:rPr lang="en-GB" sz="1600" dirty="0">
                          <a:solidFill>
                            <a:schemeClr val="accent6"/>
                          </a:solidFill>
                        </a:rPr>
                        <a:t>0.5</a:t>
                      </a:r>
                    </a:p>
                  </a:txBody>
                  <a:tcPr marL="91454" marR="91454" marT="45738" marB="45738"/>
                </a:tc>
                <a:tc>
                  <a:txBody>
                    <a:bodyPr/>
                    <a:lstStyle/>
                    <a:p>
                      <a:r>
                        <a:rPr lang="en-GB" sz="1600" dirty="0"/>
                        <a:t>50</a:t>
                      </a:r>
                    </a:p>
                  </a:txBody>
                  <a:tcPr marL="91454" marR="91454" marT="45738" marB="45738"/>
                </a:tc>
                <a:tc>
                  <a:txBody>
                    <a:bodyPr/>
                    <a:lstStyle/>
                    <a:p>
                      <a:r>
                        <a:rPr lang="en-GB" sz="1600" dirty="0">
                          <a:solidFill>
                            <a:schemeClr val="accent6"/>
                          </a:solidFill>
                        </a:rPr>
                        <a:t>0.5</a:t>
                      </a:r>
                    </a:p>
                  </a:txBody>
                  <a:tcPr marL="91454" marR="91454" marT="45738" marB="45738"/>
                </a:tc>
                <a:tc>
                  <a:txBody>
                    <a:bodyPr/>
                    <a:lstStyle/>
                    <a:p>
                      <a:r>
                        <a:rPr lang="en-GB" sz="1600" dirty="0"/>
                        <a:t>100</a:t>
                      </a:r>
                    </a:p>
                  </a:txBody>
                  <a:tcPr marL="91454" marR="91454" marT="45738" marB="45738"/>
                </a:tc>
                <a:tc>
                  <a:txBody>
                    <a:bodyPr/>
                    <a:lstStyle/>
                    <a:p>
                      <a:r>
                        <a:rPr lang="en-GB" sz="1600" dirty="0">
                          <a:solidFill>
                            <a:schemeClr val="accent6"/>
                          </a:solidFill>
                        </a:rPr>
                        <a:t>0.43</a:t>
                      </a:r>
                    </a:p>
                  </a:txBody>
                  <a:tcPr marL="91454" marR="91454" marT="45738" marB="45738"/>
                </a:tc>
                <a:extLst>
                  <a:ext uri="{0D108BD9-81ED-4DB2-BD59-A6C34878D82A}">
                    <a16:rowId xmlns:a16="http://schemas.microsoft.com/office/drawing/2014/main" val="10001"/>
                  </a:ext>
                </a:extLst>
              </a:tr>
              <a:tr h="339085">
                <a:tc>
                  <a:txBody>
                    <a:bodyPr/>
                    <a:lstStyle/>
                    <a:p>
                      <a:r>
                        <a:rPr lang="en-GB" sz="1600" dirty="0"/>
                        <a:t>Distance to </a:t>
                      </a:r>
                      <a:r>
                        <a:rPr lang="en-GB" sz="1600" dirty="0" err="1"/>
                        <a:t>UiO</a:t>
                      </a:r>
                      <a:endParaRPr lang="en-GB" sz="1600" dirty="0"/>
                    </a:p>
                  </a:txBody>
                  <a:tcPr marL="91454" marR="91454" marT="45738" marB="45738"/>
                </a:tc>
                <a:tc>
                  <a:txBody>
                    <a:bodyPr/>
                    <a:lstStyle/>
                    <a:p>
                      <a:r>
                        <a:rPr lang="en-GB" sz="1600" dirty="0"/>
                        <a:t>1</a:t>
                      </a:r>
                    </a:p>
                  </a:txBody>
                  <a:tcPr marL="91454" marR="91454" marT="45738" marB="45738"/>
                </a:tc>
                <a:tc>
                  <a:txBody>
                    <a:bodyPr/>
                    <a:lstStyle/>
                    <a:p>
                      <a:r>
                        <a:rPr lang="en-GB" sz="1600" dirty="0">
                          <a:solidFill>
                            <a:schemeClr val="accent6"/>
                          </a:solidFill>
                        </a:rPr>
                        <a:t>0.16</a:t>
                      </a:r>
                    </a:p>
                  </a:txBody>
                  <a:tcPr marL="91454" marR="91454" marT="45738" marB="45738"/>
                </a:tc>
                <a:tc>
                  <a:txBody>
                    <a:bodyPr/>
                    <a:lstStyle/>
                    <a:p>
                      <a:r>
                        <a:rPr lang="en-GB" sz="1600" dirty="0"/>
                        <a:t>10</a:t>
                      </a:r>
                    </a:p>
                  </a:txBody>
                  <a:tcPr marL="91454" marR="91454" marT="45738" marB="45738"/>
                </a:tc>
                <a:tc>
                  <a:txBody>
                    <a:bodyPr/>
                    <a:lstStyle/>
                    <a:p>
                      <a:r>
                        <a:rPr lang="en-GB" sz="1600" dirty="0">
                          <a:solidFill>
                            <a:schemeClr val="accent6"/>
                          </a:solidFill>
                        </a:rPr>
                        <a:t>0.1</a:t>
                      </a:r>
                    </a:p>
                  </a:txBody>
                  <a:tcPr marL="91454" marR="91454" marT="45738" marB="45738"/>
                </a:tc>
                <a:tc>
                  <a:txBody>
                    <a:bodyPr/>
                    <a:lstStyle/>
                    <a:p>
                      <a:r>
                        <a:rPr lang="en-GB" sz="1600" dirty="0"/>
                        <a:t>40</a:t>
                      </a:r>
                    </a:p>
                  </a:txBody>
                  <a:tcPr marL="91454" marR="91454" marT="45738" marB="45738"/>
                </a:tc>
                <a:tc>
                  <a:txBody>
                    <a:bodyPr/>
                    <a:lstStyle/>
                    <a:p>
                      <a:r>
                        <a:rPr lang="en-GB" sz="1600" dirty="0">
                          <a:solidFill>
                            <a:schemeClr val="accent6"/>
                          </a:solidFill>
                        </a:rPr>
                        <a:t>0.17</a:t>
                      </a:r>
                    </a:p>
                  </a:txBody>
                  <a:tcPr marL="91454" marR="91454" marT="45738" marB="45738"/>
                </a:tc>
                <a:extLst>
                  <a:ext uri="{0D108BD9-81ED-4DB2-BD59-A6C34878D82A}">
                    <a16:rowId xmlns:a16="http://schemas.microsoft.com/office/drawing/2014/main" val="10002"/>
                  </a:ext>
                </a:extLst>
              </a:tr>
              <a:tr h="360184">
                <a:tc>
                  <a:txBody>
                    <a:bodyPr/>
                    <a:lstStyle/>
                    <a:p>
                      <a:r>
                        <a:rPr lang="en-GB" sz="1600" dirty="0"/>
                        <a:t>Quality of place</a:t>
                      </a:r>
                    </a:p>
                  </a:txBody>
                  <a:tcPr marL="91454" marR="91454" marT="45738" marB="45738">
                    <a:lnB w="28575" cap="flat" cmpd="sng" algn="ctr">
                      <a:solidFill>
                        <a:schemeClr val="tx1"/>
                      </a:solidFill>
                      <a:prstDash val="solid"/>
                      <a:round/>
                      <a:headEnd type="none" w="med" len="med"/>
                      <a:tailEnd type="none" w="med" len="med"/>
                    </a:lnB>
                  </a:tcPr>
                </a:tc>
                <a:tc>
                  <a:txBody>
                    <a:bodyPr/>
                    <a:lstStyle/>
                    <a:p>
                      <a:r>
                        <a:rPr lang="en-GB" sz="1600" dirty="0"/>
                        <a:t>2</a:t>
                      </a:r>
                    </a:p>
                  </a:txBody>
                  <a:tcPr marL="91454" marR="91454" marT="45738" marB="45738">
                    <a:lnB w="28575" cap="flat" cmpd="sng" algn="ctr">
                      <a:solidFill>
                        <a:schemeClr val="tx1"/>
                      </a:solidFill>
                      <a:prstDash val="solid"/>
                      <a:round/>
                      <a:headEnd type="none" w="med" len="med"/>
                      <a:tailEnd type="none" w="med" len="med"/>
                    </a:lnB>
                  </a:tcPr>
                </a:tc>
                <a:tc>
                  <a:txBody>
                    <a:bodyPr/>
                    <a:lstStyle/>
                    <a:p>
                      <a:r>
                        <a:rPr lang="en-GB" sz="1600" dirty="0">
                          <a:solidFill>
                            <a:schemeClr val="accent6"/>
                          </a:solidFill>
                        </a:rPr>
                        <a:t>0.33</a:t>
                      </a:r>
                    </a:p>
                  </a:txBody>
                  <a:tcPr marL="91454" marR="91454" marT="45738" marB="45738">
                    <a:lnB w="28575" cap="flat" cmpd="sng" algn="ctr">
                      <a:solidFill>
                        <a:schemeClr val="tx1"/>
                      </a:solidFill>
                      <a:prstDash val="solid"/>
                      <a:round/>
                      <a:headEnd type="none" w="med" len="med"/>
                      <a:tailEnd type="none" w="med" len="med"/>
                    </a:lnB>
                  </a:tcPr>
                </a:tc>
                <a:tc>
                  <a:txBody>
                    <a:bodyPr/>
                    <a:lstStyle/>
                    <a:p>
                      <a:r>
                        <a:rPr lang="en-GB" sz="1600" dirty="0"/>
                        <a:t>40</a:t>
                      </a:r>
                    </a:p>
                  </a:txBody>
                  <a:tcPr marL="91454" marR="91454" marT="45738" marB="45738">
                    <a:lnB w="28575" cap="flat" cmpd="sng" algn="ctr">
                      <a:solidFill>
                        <a:schemeClr val="tx1"/>
                      </a:solidFill>
                      <a:prstDash val="solid"/>
                      <a:round/>
                      <a:headEnd type="none" w="med" len="med"/>
                      <a:tailEnd type="none" w="med" len="med"/>
                    </a:lnB>
                  </a:tcPr>
                </a:tc>
                <a:tc>
                  <a:txBody>
                    <a:bodyPr/>
                    <a:lstStyle/>
                    <a:p>
                      <a:r>
                        <a:rPr lang="en-GB" sz="1600" dirty="0">
                          <a:solidFill>
                            <a:schemeClr val="accent6"/>
                          </a:solidFill>
                        </a:rPr>
                        <a:t>0.4</a:t>
                      </a:r>
                    </a:p>
                  </a:txBody>
                  <a:tcPr marL="91454" marR="91454" marT="45738" marB="45738">
                    <a:lnB w="28575" cap="flat" cmpd="sng" algn="ctr">
                      <a:solidFill>
                        <a:schemeClr val="tx1"/>
                      </a:solidFill>
                      <a:prstDash val="solid"/>
                      <a:round/>
                      <a:headEnd type="none" w="med" len="med"/>
                      <a:tailEnd type="none" w="med" len="med"/>
                    </a:lnB>
                  </a:tcPr>
                </a:tc>
                <a:tc>
                  <a:txBody>
                    <a:bodyPr/>
                    <a:lstStyle/>
                    <a:p>
                      <a:r>
                        <a:rPr lang="en-GB" sz="1600" dirty="0"/>
                        <a:t>90</a:t>
                      </a:r>
                    </a:p>
                  </a:txBody>
                  <a:tcPr marL="91454" marR="91454" marT="45738" marB="45738">
                    <a:lnB w="28575" cap="flat" cmpd="sng" algn="ctr">
                      <a:solidFill>
                        <a:schemeClr val="tx1"/>
                      </a:solidFill>
                      <a:prstDash val="solid"/>
                      <a:round/>
                      <a:headEnd type="none" w="med" len="med"/>
                      <a:tailEnd type="none" w="med" len="med"/>
                    </a:lnB>
                  </a:tcPr>
                </a:tc>
                <a:tc>
                  <a:txBody>
                    <a:bodyPr/>
                    <a:lstStyle/>
                    <a:p>
                      <a:r>
                        <a:rPr lang="en-GB" sz="1600" dirty="0">
                          <a:solidFill>
                            <a:schemeClr val="accent6"/>
                          </a:solidFill>
                        </a:rPr>
                        <a:t>0.39</a:t>
                      </a:r>
                    </a:p>
                  </a:txBody>
                  <a:tcPr marL="91454" marR="91454" marT="45738" marB="45738">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5414">
                <a:tc>
                  <a:txBody>
                    <a:bodyPr/>
                    <a:lstStyle/>
                    <a:p>
                      <a:pPr algn="r"/>
                      <a:r>
                        <a:rPr lang="nb-NO" sz="1600" i="1" dirty="0">
                          <a:solidFill>
                            <a:schemeClr val="bg2">
                              <a:lumMod val="50000"/>
                            </a:schemeClr>
                          </a:solidFill>
                        </a:rPr>
                        <a:t>Sum </a:t>
                      </a:r>
                      <a:r>
                        <a:rPr lang="nb-NO" sz="1600" i="1" dirty="0" err="1">
                          <a:solidFill>
                            <a:schemeClr val="bg2">
                              <a:lumMod val="50000"/>
                            </a:schemeClr>
                          </a:solidFill>
                        </a:rPr>
                        <a:t>of</a:t>
                      </a:r>
                      <a:r>
                        <a:rPr lang="nb-NO" sz="1600" i="1" dirty="0">
                          <a:solidFill>
                            <a:schemeClr val="bg2">
                              <a:lumMod val="50000"/>
                            </a:schemeClr>
                          </a:solidFill>
                        </a:rPr>
                        <a:t> </a:t>
                      </a:r>
                      <a:r>
                        <a:rPr lang="nb-NO" sz="1600" i="1" dirty="0" err="1">
                          <a:solidFill>
                            <a:schemeClr val="bg2">
                              <a:lumMod val="50000"/>
                            </a:schemeClr>
                          </a:solidFill>
                        </a:rPr>
                        <a:t>weights</a:t>
                      </a:r>
                      <a:endParaRPr lang="en-GB" sz="1600" i="1" dirty="0">
                        <a:solidFill>
                          <a:schemeClr val="bg2">
                            <a:lumMod val="50000"/>
                          </a:schemeClr>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bg2">
                              <a:lumMod val="50000"/>
                            </a:schemeClr>
                          </a:solidFill>
                        </a:rPr>
                        <a:t>6</a:t>
                      </a:r>
                      <a:endParaRPr lang="en-GB" sz="1600" i="1" dirty="0">
                        <a:solidFill>
                          <a:schemeClr val="bg2">
                            <a:lumMod val="50000"/>
                          </a:schemeClr>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accent6"/>
                          </a:solidFill>
                        </a:rPr>
                        <a:t>1</a:t>
                      </a:r>
                      <a:endParaRPr lang="en-GB" sz="1600" i="1" dirty="0">
                        <a:solidFill>
                          <a:schemeClr val="accent6"/>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bg2">
                              <a:lumMod val="50000"/>
                            </a:schemeClr>
                          </a:solidFill>
                        </a:rPr>
                        <a:t>100</a:t>
                      </a:r>
                      <a:endParaRPr lang="en-GB" sz="1600" i="1" dirty="0">
                        <a:solidFill>
                          <a:schemeClr val="bg2">
                            <a:lumMod val="50000"/>
                          </a:schemeClr>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accent6"/>
                          </a:solidFill>
                        </a:rPr>
                        <a:t>1</a:t>
                      </a:r>
                      <a:endParaRPr lang="en-GB" sz="1600" i="1" dirty="0">
                        <a:solidFill>
                          <a:schemeClr val="accent6"/>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bg2">
                              <a:lumMod val="50000"/>
                            </a:schemeClr>
                          </a:solidFill>
                        </a:rPr>
                        <a:t>230</a:t>
                      </a:r>
                      <a:endParaRPr lang="en-GB" sz="1600" i="1" dirty="0">
                        <a:solidFill>
                          <a:schemeClr val="bg2">
                            <a:lumMod val="50000"/>
                          </a:schemeClr>
                        </a:solidFill>
                      </a:endParaRPr>
                    </a:p>
                  </a:txBody>
                  <a:tcPr marL="91454" marR="91454" marT="45738" marB="45738">
                    <a:lnT w="28575" cap="flat" cmpd="sng" algn="ctr">
                      <a:solidFill>
                        <a:schemeClr val="tx1"/>
                      </a:solidFill>
                      <a:prstDash val="solid"/>
                      <a:round/>
                      <a:headEnd type="none" w="med" len="med"/>
                      <a:tailEnd type="none" w="med" len="med"/>
                    </a:lnT>
                  </a:tcPr>
                </a:tc>
                <a:tc>
                  <a:txBody>
                    <a:bodyPr/>
                    <a:lstStyle/>
                    <a:p>
                      <a:r>
                        <a:rPr lang="nb-NO" sz="1600" i="1" dirty="0">
                          <a:solidFill>
                            <a:schemeClr val="accent6"/>
                          </a:solidFill>
                        </a:rPr>
                        <a:t>1</a:t>
                      </a:r>
                      <a:endParaRPr lang="en-GB" sz="1600" i="1" dirty="0">
                        <a:solidFill>
                          <a:schemeClr val="accent6"/>
                        </a:solidFill>
                      </a:endParaRPr>
                    </a:p>
                  </a:txBody>
                  <a:tcPr marL="91454" marR="91454" marT="45738" marB="45738">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77143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1026"/>
          <p:cNvSpPr>
            <a:spLocks noGrp="1" noChangeArrowheads="1"/>
          </p:cNvSpPr>
          <p:nvPr>
            <p:ph type="title"/>
          </p:nvPr>
        </p:nvSpPr>
        <p:spPr/>
        <p:txBody>
          <a:bodyPr/>
          <a:lstStyle/>
          <a:p>
            <a:pPr eaLnBrk="1" hangingPunct="1"/>
            <a:r>
              <a:rPr lang="en-GB" altLang="en-US" noProof="0" dirty="0" smtClean="0"/>
              <a:t>How to assign weights (2)</a:t>
            </a:r>
            <a:endParaRPr lang="en-GB" altLang="en-US" noProof="0" dirty="0"/>
          </a:p>
        </p:txBody>
      </p:sp>
      <p:sp>
        <p:nvSpPr>
          <p:cNvPr id="3" name="Content Placeholder 2"/>
          <p:cNvSpPr>
            <a:spLocks noGrp="1"/>
          </p:cNvSpPr>
          <p:nvPr>
            <p:ph idx="1"/>
          </p:nvPr>
        </p:nvSpPr>
        <p:spPr>
          <a:xfrm>
            <a:off x="319088" y="1052513"/>
            <a:ext cx="7781925" cy="5603875"/>
          </a:xfrm>
          <a:solidFill>
            <a:schemeClr val="bg1"/>
          </a:solidFill>
        </p:spPr>
        <p:txBody>
          <a:bodyPr/>
          <a:lstStyle/>
          <a:p>
            <a:pPr marL="0" indent="0">
              <a:buFontTx/>
              <a:buNone/>
              <a:defRPr/>
            </a:pPr>
            <a:r>
              <a:rPr lang="en-GB" sz="2000" noProof="0" dirty="0" smtClean="0"/>
              <a:t>Pairwise comparison of criteria: statistically sound </a:t>
            </a:r>
          </a:p>
          <a:p>
            <a:pPr>
              <a:defRPr/>
            </a:pPr>
            <a:r>
              <a:rPr lang="en-GB" sz="2000" b="1" noProof="0" dirty="0" smtClean="0"/>
              <a:t>Analytic Hierarchy process AHP</a:t>
            </a:r>
            <a:r>
              <a:rPr lang="en-GB" sz="2000" noProof="0" dirty="0" smtClean="0"/>
              <a:t> (</a:t>
            </a:r>
            <a:r>
              <a:rPr lang="en-GB" sz="2000" noProof="0" dirty="0" err="1" smtClean="0"/>
              <a:t>Saaty</a:t>
            </a:r>
            <a:r>
              <a:rPr lang="en-GB" sz="2000" noProof="0" dirty="0" smtClean="0"/>
              <a:t>, 1980)</a:t>
            </a:r>
          </a:p>
          <a:p>
            <a:pPr>
              <a:defRPr/>
            </a:pPr>
            <a:r>
              <a:rPr lang="en-GB" sz="2000" noProof="0" dirty="0" smtClean="0"/>
              <a:t>Rating:      </a:t>
            </a:r>
            <a:r>
              <a:rPr lang="en-GB" sz="2000" noProof="0" dirty="0" smtClean="0">
                <a:solidFill>
                  <a:srgbClr val="0070C0"/>
                </a:solidFill>
              </a:rPr>
              <a:t>x </a:t>
            </a:r>
            <a:r>
              <a:rPr lang="en-GB" sz="2000" noProof="0" dirty="0" smtClean="0"/>
              <a:t>to </a:t>
            </a:r>
            <a:r>
              <a:rPr lang="en-GB" sz="2000" noProof="0" dirty="0" smtClean="0">
                <a:solidFill>
                  <a:srgbClr val="00B050"/>
                </a:solidFill>
              </a:rPr>
              <a:t>y</a:t>
            </a:r>
            <a:r>
              <a:rPr lang="en-GB" sz="2000" noProof="0" dirty="0" smtClean="0"/>
              <a:t> 			</a:t>
            </a:r>
            <a:r>
              <a:rPr lang="en-GB" sz="2000" noProof="0" dirty="0" smtClean="0">
                <a:solidFill>
                  <a:srgbClr val="00B050"/>
                </a:solidFill>
              </a:rPr>
              <a:t>y</a:t>
            </a:r>
            <a:r>
              <a:rPr lang="en-GB" sz="2000" noProof="0" dirty="0" smtClean="0"/>
              <a:t> to </a:t>
            </a:r>
            <a:r>
              <a:rPr lang="en-GB" sz="2000" noProof="0" dirty="0" smtClean="0">
                <a:solidFill>
                  <a:srgbClr val="0070C0"/>
                </a:solidFill>
              </a:rPr>
              <a:t>x</a:t>
            </a:r>
          </a:p>
          <a:p>
            <a:pPr lvl="1">
              <a:defRPr/>
            </a:pPr>
            <a:r>
              <a:rPr lang="en-GB" sz="1400" noProof="0" dirty="0" smtClean="0"/>
              <a:t>(1) Equally important			(1/1) equally important</a:t>
            </a:r>
          </a:p>
          <a:p>
            <a:pPr lvl="1">
              <a:defRPr/>
            </a:pPr>
            <a:r>
              <a:rPr lang="en-GB" sz="1400" noProof="0" dirty="0" smtClean="0"/>
              <a:t>(3) Moderately more important		(1/3) moderately less important</a:t>
            </a:r>
          </a:p>
          <a:p>
            <a:pPr lvl="1">
              <a:defRPr/>
            </a:pPr>
            <a:r>
              <a:rPr lang="en-GB" sz="1400" noProof="0" dirty="0" smtClean="0"/>
              <a:t>(5) Strongly more important		(1/5) strongly less important</a:t>
            </a:r>
          </a:p>
          <a:p>
            <a:pPr lvl="1">
              <a:defRPr/>
            </a:pPr>
            <a:r>
              <a:rPr lang="en-GB" sz="1400" noProof="0" dirty="0" smtClean="0"/>
              <a:t>(7) Very strongly more important		(1/7) very strongly less important</a:t>
            </a:r>
          </a:p>
          <a:p>
            <a:pPr lvl="1">
              <a:defRPr/>
            </a:pPr>
            <a:r>
              <a:rPr lang="en-GB" sz="1400" noProof="0" dirty="0" smtClean="0"/>
              <a:t>(9) Overwhelmingly more important		(1/9) overwhelmingly less important</a:t>
            </a:r>
          </a:p>
          <a:p>
            <a:pPr>
              <a:defRPr/>
            </a:pPr>
            <a:endParaRPr lang="en-GB" sz="2000" noProof="0" dirty="0" smtClean="0"/>
          </a:p>
          <a:p>
            <a:pPr marL="0" indent="0">
              <a:spcBef>
                <a:spcPts val="2400"/>
              </a:spcBef>
              <a:buFontTx/>
              <a:buNone/>
              <a:defRPr/>
            </a:pPr>
            <a:endParaRPr lang="en-GB" sz="2000" noProof="0" dirty="0" smtClean="0"/>
          </a:p>
          <a:p>
            <a:pPr marL="0" indent="0">
              <a:spcBef>
                <a:spcPts val="2400"/>
              </a:spcBef>
              <a:buFontTx/>
              <a:buNone/>
              <a:defRPr/>
            </a:pPr>
            <a:endParaRPr lang="en-GB" sz="2000" noProof="0" dirty="0" smtClean="0"/>
          </a:p>
          <a:p>
            <a:pPr marL="0" indent="0">
              <a:spcBef>
                <a:spcPts val="2400"/>
              </a:spcBef>
              <a:buFontTx/>
              <a:buNone/>
              <a:defRPr/>
            </a:pPr>
            <a:endParaRPr lang="en-GB" sz="2000" noProof="0" dirty="0" smtClean="0"/>
          </a:p>
          <a:p>
            <a:pPr marL="0" indent="0">
              <a:buFontTx/>
              <a:buNone/>
              <a:defRPr/>
            </a:pPr>
            <a:r>
              <a:rPr lang="en-GB" sz="2000" noProof="0" dirty="0" smtClean="0"/>
              <a:t>‘</a:t>
            </a:r>
            <a:endParaRPr lang="en-GB" sz="2000" noProof="0" dirty="0"/>
          </a:p>
        </p:txBody>
      </p:sp>
      <p:sp>
        <p:nvSpPr>
          <p:cNvPr id="6" name="TextBox 5"/>
          <p:cNvSpPr txBox="1"/>
          <p:nvPr/>
        </p:nvSpPr>
        <p:spPr>
          <a:xfrm>
            <a:off x="338138" y="3860800"/>
            <a:ext cx="2505075" cy="1754188"/>
          </a:xfrm>
          <a:prstGeom prst="rect">
            <a:avLst/>
          </a:prstGeom>
          <a:noFill/>
        </p:spPr>
        <p:txBody>
          <a:bodyPr>
            <a:spAutoFit/>
          </a:bodyPr>
          <a:lstStyle/>
          <a:p>
            <a:pPr>
              <a:spcBef>
                <a:spcPts val="3600"/>
              </a:spcBef>
              <a:defRPr/>
            </a:pPr>
            <a:r>
              <a:rPr lang="en-GB" sz="1800" b="1" kern="0" dirty="0">
                <a:solidFill>
                  <a:srgbClr val="000000"/>
                </a:solidFill>
                <a:latin typeface="Arial"/>
              </a:rPr>
              <a:t>Example: Oslo </a:t>
            </a:r>
            <a:br>
              <a:rPr lang="en-GB" sz="1800" b="1" kern="0" dirty="0">
                <a:solidFill>
                  <a:srgbClr val="000000"/>
                </a:solidFill>
                <a:latin typeface="Arial"/>
              </a:rPr>
            </a:br>
            <a:r>
              <a:rPr lang="en-GB" sz="1800" b="1" kern="0" dirty="0">
                <a:solidFill>
                  <a:srgbClr val="000000"/>
                </a:solidFill>
                <a:latin typeface="Arial"/>
              </a:rPr>
              <a:t>Task: </a:t>
            </a:r>
            <a:r>
              <a:rPr lang="en-GB" sz="1800" kern="0" dirty="0">
                <a:solidFill>
                  <a:srgbClr val="000000"/>
                </a:solidFill>
                <a:latin typeface="Arial"/>
              </a:rPr>
              <a:t>determine the weights of 3 criteria by pairwise comparison after </a:t>
            </a:r>
            <a:r>
              <a:rPr lang="en-GB" sz="1800" kern="0" dirty="0" err="1">
                <a:solidFill>
                  <a:srgbClr val="000000"/>
                </a:solidFill>
                <a:latin typeface="Arial"/>
              </a:rPr>
              <a:t>Saaty’s</a:t>
            </a:r>
            <a:r>
              <a:rPr lang="en-GB" sz="1800" kern="0" dirty="0">
                <a:solidFill>
                  <a:srgbClr val="000000"/>
                </a:solidFill>
                <a:latin typeface="Arial"/>
              </a:rPr>
              <a:t> AHP</a:t>
            </a:r>
          </a:p>
          <a:p>
            <a:pPr>
              <a:defRPr/>
            </a:pPr>
            <a:endParaRPr lang="en-GB" sz="1800" dirty="0"/>
          </a:p>
        </p:txBody>
      </p:sp>
      <p:graphicFrame>
        <p:nvGraphicFramePr>
          <p:cNvPr id="5" name="Table 4"/>
          <p:cNvGraphicFramePr>
            <a:graphicFrameLocks noGrp="1"/>
          </p:cNvGraphicFramePr>
          <p:nvPr>
            <p:extLst>
              <p:ext uri="{D42A27DB-BD31-4B8C-83A1-F6EECF244321}">
                <p14:modId xmlns:p14="http://schemas.microsoft.com/office/powerpoint/2010/main" val="3795308750"/>
              </p:ext>
            </p:extLst>
          </p:nvPr>
        </p:nvGraphicFramePr>
        <p:xfrm>
          <a:off x="2987824" y="3984625"/>
          <a:ext cx="4897289" cy="2613026"/>
        </p:xfrm>
        <a:graphic>
          <a:graphicData uri="http://schemas.openxmlformats.org/drawingml/2006/table">
            <a:tbl>
              <a:tblPr firstRow="1" bandRow="1">
                <a:tableStyleId>{616DA210-FB5B-4158-B5E0-FEB733F419BA}</a:tableStyleId>
              </a:tblPr>
              <a:tblGrid>
                <a:gridCol w="1652075">
                  <a:extLst>
                    <a:ext uri="{9D8B030D-6E8A-4147-A177-3AD203B41FA5}">
                      <a16:colId xmlns:a16="http://schemas.microsoft.com/office/drawing/2014/main" val="20000"/>
                    </a:ext>
                  </a:extLst>
                </a:gridCol>
                <a:gridCol w="559812">
                  <a:extLst>
                    <a:ext uri="{9D8B030D-6E8A-4147-A177-3AD203B41FA5}">
                      <a16:colId xmlns:a16="http://schemas.microsoft.com/office/drawing/2014/main" val="20001"/>
                    </a:ext>
                  </a:extLst>
                </a:gridCol>
                <a:gridCol w="537080">
                  <a:extLst>
                    <a:ext uri="{9D8B030D-6E8A-4147-A177-3AD203B41FA5}">
                      <a16:colId xmlns:a16="http://schemas.microsoft.com/office/drawing/2014/main" val="20002"/>
                    </a:ext>
                  </a:extLst>
                </a:gridCol>
                <a:gridCol w="537080">
                  <a:extLst>
                    <a:ext uri="{9D8B030D-6E8A-4147-A177-3AD203B41FA5}">
                      <a16:colId xmlns:a16="http://schemas.microsoft.com/office/drawing/2014/main" val="20003"/>
                    </a:ext>
                  </a:extLst>
                </a:gridCol>
                <a:gridCol w="767258">
                  <a:extLst>
                    <a:ext uri="{9D8B030D-6E8A-4147-A177-3AD203B41FA5}">
                      <a16:colId xmlns:a16="http://schemas.microsoft.com/office/drawing/2014/main" val="20004"/>
                    </a:ext>
                  </a:extLst>
                </a:gridCol>
                <a:gridCol w="843984">
                  <a:extLst>
                    <a:ext uri="{9D8B030D-6E8A-4147-A177-3AD203B41FA5}">
                      <a16:colId xmlns:a16="http://schemas.microsoft.com/office/drawing/2014/main" val="20005"/>
                    </a:ext>
                  </a:extLst>
                </a:gridCol>
              </a:tblGrid>
              <a:tr h="64821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nb-NO" sz="1600" i="1" dirty="0" err="1"/>
                        <a:t>Crit</a:t>
                      </a:r>
                      <a:r>
                        <a:rPr lang="nb-NO" sz="1600" i="1" dirty="0"/>
                        <a:t>. </a:t>
                      </a:r>
                      <a:r>
                        <a:rPr lang="nb-NO" sz="1600" i="1" dirty="0">
                          <a:solidFill>
                            <a:srgbClr val="00B050"/>
                          </a:solidFill>
                        </a:rPr>
                        <a:t>y</a:t>
                      </a:r>
                      <a:endParaRPr lang="nb-NO" sz="1600" i="1" dirty="0"/>
                    </a:p>
                    <a:p>
                      <a:r>
                        <a:rPr lang="nb-NO" sz="1600" i="1" dirty="0" err="1"/>
                        <a:t>Crit</a:t>
                      </a:r>
                      <a:r>
                        <a:rPr lang="nb-NO" sz="1600" i="1" dirty="0"/>
                        <a:t>.</a:t>
                      </a:r>
                      <a:r>
                        <a:rPr lang="nb-NO" sz="1600" i="1" baseline="0" dirty="0">
                          <a:solidFill>
                            <a:srgbClr val="00B050"/>
                          </a:solidFill>
                        </a:rPr>
                        <a:t> </a:t>
                      </a:r>
                      <a:r>
                        <a:rPr lang="nb-NO" sz="1600" i="1" dirty="0">
                          <a:solidFill>
                            <a:srgbClr val="0070C0"/>
                          </a:solidFill>
                        </a:rPr>
                        <a:t>x</a:t>
                      </a:r>
                      <a:endParaRPr lang="en-GB" sz="1600" i="1" dirty="0">
                        <a:solidFill>
                          <a:srgbClr val="0070C0"/>
                        </a:solidFill>
                      </a:endParaRPr>
                    </a:p>
                  </a:txBody>
                  <a:tcPr marL="91465" marR="91465" marT="45730" marB="45730" anchor="ctr">
                    <a:lnR w="28575" cap="flat" cmpd="sng" algn="ctr">
                      <a:solidFill>
                        <a:schemeClr val="tx1"/>
                      </a:solidFill>
                      <a:prstDash val="solid"/>
                      <a:round/>
                      <a:headEnd type="none" w="med" len="med"/>
                      <a:tailEnd type="none" w="med" len="med"/>
                    </a:lnR>
                    <a:lnTlToBr w="28575" cap="flat" cmpd="sng" algn="ctr">
                      <a:solidFill>
                        <a:schemeClr val="tx1"/>
                      </a:solidFill>
                      <a:prstDash val="solid"/>
                      <a:round/>
                      <a:headEnd type="none" w="med" len="med"/>
                      <a:tailEnd type="none" w="med" len="med"/>
                    </a:lnTlToBr>
                  </a:tcPr>
                </a:tc>
                <a:tc>
                  <a:txBody>
                    <a:bodyPr/>
                    <a:lstStyle/>
                    <a:p>
                      <a:pPr algn="ctr"/>
                      <a:r>
                        <a:rPr lang="nb-NO" sz="1600" i="1" dirty="0">
                          <a:solidFill>
                            <a:srgbClr val="00B050"/>
                          </a:solidFill>
                        </a:rPr>
                        <a:t>A</a:t>
                      </a:r>
                      <a:endParaRPr lang="en-GB" sz="1600" i="1" dirty="0">
                        <a:solidFill>
                          <a:srgbClr val="00B050"/>
                        </a:solidFill>
                      </a:endParaRPr>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r>
                        <a:rPr lang="nb-NO" sz="1600" i="1" dirty="0">
                          <a:solidFill>
                            <a:srgbClr val="00B050"/>
                          </a:solidFill>
                        </a:rPr>
                        <a:t>B</a:t>
                      </a:r>
                      <a:endParaRPr lang="en-GB" sz="1600" i="1" dirty="0">
                        <a:solidFill>
                          <a:srgbClr val="00B050"/>
                        </a:solidFill>
                      </a:endParaRPr>
                    </a:p>
                  </a:txBody>
                  <a:tcPr marL="91465" marR="91465" marT="45730" marB="45730" anchor="ctr"/>
                </a:tc>
                <a:tc>
                  <a:txBody>
                    <a:bodyPr/>
                    <a:lstStyle/>
                    <a:p>
                      <a:pPr algn="ctr"/>
                      <a:r>
                        <a:rPr lang="nb-NO" sz="1600" i="1" dirty="0">
                          <a:solidFill>
                            <a:srgbClr val="00B050"/>
                          </a:solidFill>
                        </a:rPr>
                        <a:t>C</a:t>
                      </a:r>
                      <a:endParaRPr lang="en-GB" sz="1600" i="1" dirty="0">
                        <a:solidFill>
                          <a:srgbClr val="00B050"/>
                        </a:solidFill>
                      </a:endParaRPr>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algn="ctr"/>
                      <a:r>
                        <a:rPr lang="nb-NO" sz="1600" i="1" dirty="0"/>
                        <a:t>sum</a:t>
                      </a:r>
                      <a:endParaRPr lang="en-GB" sz="1600" i="1" dirty="0"/>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r>
                        <a:rPr lang="nb-NO" sz="1600" i="1" dirty="0">
                          <a:solidFill>
                            <a:schemeClr val="accent6"/>
                          </a:solidFill>
                        </a:rPr>
                        <a:t>norm.</a:t>
                      </a:r>
                      <a:r>
                        <a:rPr lang="nb-NO" sz="1600" i="1" baseline="0" dirty="0">
                          <a:solidFill>
                            <a:schemeClr val="accent6"/>
                          </a:solidFill>
                        </a:rPr>
                        <a:t> </a:t>
                      </a:r>
                      <a:endParaRPr lang="en-GB" sz="1600" i="1" dirty="0">
                        <a:solidFill>
                          <a:schemeClr val="accent6"/>
                        </a:solidFill>
                      </a:endParaRPr>
                    </a:p>
                  </a:txBody>
                  <a:tcPr marL="91465" marR="91465" marT="45730" marB="45730" anchor="ctr"/>
                </a:tc>
                <a:extLst>
                  <a:ext uri="{0D108BD9-81ED-4DB2-BD59-A6C34878D82A}">
                    <a16:rowId xmlns:a16="http://schemas.microsoft.com/office/drawing/2014/main" val="10000"/>
                  </a:ext>
                </a:extLst>
              </a:tr>
              <a:tr h="481006">
                <a:tc>
                  <a:txBody>
                    <a:bodyPr/>
                    <a:lstStyle/>
                    <a:p>
                      <a:r>
                        <a:rPr lang="nb-NO" sz="1600" dirty="0">
                          <a:solidFill>
                            <a:srgbClr val="0070C0"/>
                          </a:solidFill>
                        </a:rPr>
                        <a:t>A</a:t>
                      </a:r>
                      <a:endParaRPr lang="en-GB" sz="1600" dirty="0">
                        <a:solidFill>
                          <a:srgbClr val="0070C0"/>
                        </a:solidFill>
                      </a:endParaRPr>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algn="ctr"/>
                      <a:r>
                        <a:rPr lang="nb-NO" sz="1600" dirty="0"/>
                        <a:t>1</a:t>
                      </a:r>
                      <a:endParaRPr lang="en-GB" sz="1600" dirty="0"/>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endParaRPr lang="en-GB" sz="1600" dirty="0"/>
                    </a:p>
                  </a:txBody>
                  <a:tcPr marL="91465" marR="91465" marT="45730" marB="45730" anchor="ctr"/>
                </a:tc>
                <a:tc>
                  <a:txBody>
                    <a:bodyPr/>
                    <a:lstStyle/>
                    <a:p>
                      <a:pPr algn="ctr"/>
                      <a:endParaRPr lang="en-GB" sz="1600" dirty="0"/>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algn="ctr"/>
                      <a:endParaRPr lang="en-GB" sz="1600" dirty="0"/>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endParaRPr lang="en-GB" sz="1600" dirty="0">
                        <a:solidFill>
                          <a:schemeClr val="accent6"/>
                        </a:solidFill>
                      </a:endParaRPr>
                    </a:p>
                  </a:txBody>
                  <a:tcPr marL="91465" marR="91465" marT="45730" marB="45730" anchor="ctr"/>
                </a:tc>
                <a:extLst>
                  <a:ext uri="{0D108BD9-81ED-4DB2-BD59-A6C34878D82A}">
                    <a16:rowId xmlns:a16="http://schemas.microsoft.com/office/drawing/2014/main" val="10001"/>
                  </a:ext>
                </a:extLst>
              </a:tr>
              <a:tr h="486270">
                <a:tc>
                  <a:txBody>
                    <a:bodyPr/>
                    <a:lstStyle/>
                    <a:p>
                      <a:r>
                        <a:rPr lang="nb-NO" sz="1600" dirty="0">
                          <a:solidFill>
                            <a:srgbClr val="0070C0"/>
                          </a:solidFill>
                        </a:rPr>
                        <a:t>B</a:t>
                      </a:r>
                      <a:endParaRPr lang="en-GB" sz="1600" dirty="0">
                        <a:solidFill>
                          <a:srgbClr val="0070C0"/>
                        </a:solidFill>
                      </a:endParaRPr>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000000"/>
                        </a:solidFill>
                        <a:effectLst/>
                        <a:uLnTx/>
                        <a:uFillTx/>
                        <a:latin typeface="+mn-lt"/>
                      </a:endParaRPr>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r>
                        <a:rPr lang="nb-NO" sz="1600" dirty="0"/>
                        <a:t>1</a:t>
                      </a:r>
                      <a:endParaRPr lang="en-GB" sz="1600" dirty="0"/>
                    </a:p>
                  </a:txBody>
                  <a:tcPr marL="91465" marR="91465" marT="45730" marB="45730" anchor="ctr"/>
                </a:tc>
                <a:tc>
                  <a:txBody>
                    <a:bodyPr/>
                    <a:lstStyle/>
                    <a:p>
                      <a:pPr algn="ctr"/>
                      <a:endParaRPr lang="en-GB" sz="1600" dirty="0"/>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algn="ctr"/>
                      <a:endParaRPr lang="en-GB" sz="1600" dirty="0"/>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endParaRPr lang="en-GB" sz="1600" dirty="0">
                        <a:solidFill>
                          <a:schemeClr val="accent6"/>
                        </a:solidFill>
                      </a:endParaRPr>
                    </a:p>
                  </a:txBody>
                  <a:tcPr marL="91465" marR="91465" marT="45730" marB="45730" anchor="ctr"/>
                </a:tc>
                <a:extLst>
                  <a:ext uri="{0D108BD9-81ED-4DB2-BD59-A6C34878D82A}">
                    <a16:rowId xmlns:a16="http://schemas.microsoft.com/office/drawing/2014/main" val="10002"/>
                  </a:ext>
                </a:extLst>
              </a:tr>
              <a:tr h="516527">
                <a:tc>
                  <a:txBody>
                    <a:bodyPr/>
                    <a:lstStyle/>
                    <a:p>
                      <a:r>
                        <a:rPr lang="nb-NO" sz="1600" dirty="0">
                          <a:solidFill>
                            <a:srgbClr val="0070C0"/>
                          </a:solidFill>
                        </a:rPr>
                        <a:t>C</a:t>
                      </a:r>
                      <a:endParaRPr lang="en-GB" sz="1600" dirty="0">
                        <a:solidFill>
                          <a:srgbClr val="0070C0"/>
                        </a:solidFill>
                      </a:endParaRPr>
                    </a:p>
                  </a:txBody>
                  <a:tcPr marL="91465" marR="91465" marT="45730" marB="4573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endParaRPr lang="en-GB" sz="1100" dirty="0"/>
                    </a:p>
                  </a:txBody>
                  <a:tcPr marL="91465" marR="91465" marT="45730" marB="4573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endParaRPr lang="en-GB" sz="1600" dirty="0"/>
                    </a:p>
                  </a:txBody>
                  <a:tcPr marL="91465" marR="91465" marT="45730" marB="45730" anchor="ctr">
                    <a:lnB w="28575" cap="flat" cmpd="sng" algn="ctr">
                      <a:solidFill>
                        <a:schemeClr val="tx1"/>
                      </a:solidFill>
                      <a:prstDash val="solid"/>
                      <a:round/>
                      <a:headEnd type="none" w="med" len="med"/>
                      <a:tailEnd type="none" w="med" len="med"/>
                    </a:lnB>
                  </a:tcPr>
                </a:tc>
                <a:tc>
                  <a:txBody>
                    <a:bodyPr/>
                    <a:lstStyle/>
                    <a:p>
                      <a:pPr algn="ctr"/>
                      <a:r>
                        <a:rPr lang="nb-NO" sz="1600" dirty="0"/>
                        <a:t>1</a:t>
                      </a:r>
                      <a:endParaRPr lang="en-GB" sz="1600" dirty="0"/>
                    </a:p>
                  </a:txBody>
                  <a:tcPr marL="91465" marR="91465" marT="45730" marB="4573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endParaRPr lang="en-GB" sz="1600" dirty="0"/>
                    </a:p>
                  </a:txBody>
                  <a:tcPr marL="91465" marR="91465" marT="45730" marB="4573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endParaRPr lang="en-GB" sz="1600" dirty="0">
                        <a:solidFill>
                          <a:schemeClr val="accent6"/>
                        </a:solidFill>
                      </a:endParaRPr>
                    </a:p>
                  </a:txBody>
                  <a:tcPr marL="91465" marR="91465" marT="45730" marB="4573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1006">
                <a:tc>
                  <a:txBody>
                    <a:bodyPr/>
                    <a:lstStyle/>
                    <a:p>
                      <a:pPr algn="r"/>
                      <a:r>
                        <a:rPr lang="nb-NO" sz="1600" i="1" dirty="0">
                          <a:solidFill>
                            <a:schemeClr val="bg2">
                              <a:lumMod val="50000"/>
                            </a:schemeClr>
                          </a:solidFill>
                        </a:rPr>
                        <a:t>Sum</a:t>
                      </a:r>
                      <a:endParaRPr lang="en-GB" sz="1600" i="1" dirty="0">
                        <a:solidFill>
                          <a:schemeClr val="bg2">
                            <a:lumMod val="50000"/>
                          </a:schemeClr>
                        </a:solidFill>
                      </a:endParaRPr>
                    </a:p>
                  </a:txBody>
                  <a:tcPr marL="91465" marR="91465" marT="45730" marB="45730">
                    <a:lnR w="12700" cmpd="sng">
                      <a:noFill/>
                    </a:lnR>
                    <a:lnT w="28575" cap="flat" cmpd="sng" algn="ctr">
                      <a:solidFill>
                        <a:schemeClr val="tx1"/>
                      </a:solidFill>
                      <a:prstDash val="solid"/>
                      <a:round/>
                      <a:headEnd type="none" w="med" len="med"/>
                      <a:tailEnd type="none" w="med" len="med"/>
                    </a:lnT>
                  </a:tcPr>
                </a:tc>
                <a:tc>
                  <a:txBody>
                    <a:bodyPr/>
                    <a:lstStyle/>
                    <a:p>
                      <a:endParaRPr lang="en-GB" sz="1600" i="0" dirty="0">
                        <a:solidFill>
                          <a:schemeClr val="bg2">
                            <a:lumMod val="50000"/>
                          </a:schemeClr>
                        </a:solidFill>
                      </a:endParaRPr>
                    </a:p>
                  </a:txBody>
                  <a:tcPr marL="91465" marR="91465" marT="45730" marB="45730">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i="1" dirty="0">
                        <a:solidFill>
                          <a:schemeClr val="bg2">
                            <a:lumMod val="50000"/>
                          </a:schemeClr>
                        </a:solidFill>
                      </a:endParaRPr>
                    </a:p>
                  </a:txBody>
                  <a:tcPr marL="91465" marR="91465" marT="45730" marB="45730">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i="1" dirty="0">
                        <a:solidFill>
                          <a:schemeClr val="bg2">
                            <a:lumMod val="50000"/>
                          </a:schemeClr>
                        </a:solidFill>
                      </a:endParaRPr>
                    </a:p>
                  </a:txBody>
                  <a:tcPr marL="91465" marR="91465" marT="45730" marB="45730">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i="1" dirty="0">
                        <a:solidFill>
                          <a:schemeClr val="bg2">
                            <a:lumMod val="50000"/>
                          </a:schemeClr>
                        </a:solidFill>
                      </a:endParaRPr>
                    </a:p>
                  </a:txBody>
                  <a:tcPr marL="91465" marR="91465" marT="45730" marB="4573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nb-NO" sz="1600" i="1" dirty="0">
                          <a:solidFill>
                            <a:schemeClr val="accent6"/>
                          </a:solidFill>
                        </a:rPr>
                        <a:t>1</a:t>
                      </a:r>
                      <a:endParaRPr lang="en-GB" sz="1600" i="1" dirty="0">
                        <a:solidFill>
                          <a:schemeClr val="accent6"/>
                        </a:solidFill>
                      </a:endParaRPr>
                    </a:p>
                  </a:txBody>
                  <a:tcPr marL="91465" marR="91465" marT="45730" marB="4573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1026"/>
          <p:cNvSpPr>
            <a:spLocks noGrp="1" noChangeArrowheads="1"/>
          </p:cNvSpPr>
          <p:nvPr>
            <p:ph type="title"/>
          </p:nvPr>
        </p:nvSpPr>
        <p:spPr/>
        <p:txBody>
          <a:bodyPr/>
          <a:lstStyle/>
          <a:p>
            <a:pPr eaLnBrk="1" hangingPunct="1"/>
            <a:r>
              <a:rPr lang="en-GB" altLang="en-US" noProof="0" dirty="0" smtClean="0"/>
              <a:t>How to assign weights (2)</a:t>
            </a:r>
            <a:endParaRPr lang="en-GB" altLang="en-US" noProof="0" dirty="0"/>
          </a:p>
        </p:txBody>
      </p:sp>
      <p:sp>
        <p:nvSpPr>
          <p:cNvPr id="3" name="Content Placeholder 2"/>
          <p:cNvSpPr>
            <a:spLocks noGrp="1"/>
          </p:cNvSpPr>
          <p:nvPr>
            <p:ph idx="1"/>
          </p:nvPr>
        </p:nvSpPr>
        <p:spPr>
          <a:xfrm>
            <a:off x="319088" y="1052513"/>
            <a:ext cx="7781925" cy="5603875"/>
          </a:xfrm>
          <a:solidFill>
            <a:schemeClr val="bg1"/>
          </a:solidFill>
        </p:spPr>
        <p:txBody>
          <a:bodyPr/>
          <a:lstStyle/>
          <a:p>
            <a:pPr marL="0" indent="0">
              <a:buFontTx/>
              <a:buNone/>
              <a:defRPr/>
            </a:pPr>
            <a:r>
              <a:rPr lang="en-GB" sz="2000" noProof="0" dirty="0"/>
              <a:t>Pairwise comparison of criteria: statistically sound </a:t>
            </a:r>
          </a:p>
          <a:p>
            <a:pPr>
              <a:defRPr/>
            </a:pPr>
            <a:r>
              <a:rPr lang="en-GB" sz="2000" b="1" noProof="0" dirty="0"/>
              <a:t>Analytic Hierarchy process AHP</a:t>
            </a:r>
            <a:r>
              <a:rPr lang="en-GB" sz="2000" noProof="0" dirty="0"/>
              <a:t> (</a:t>
            </a:r>
            <a:r>
              <a:rPr lang="en-GB" sz="2000" noProof="0" dirty="0" err="1"/>
              <a:t>Saaty</a:t>
            </a:r>
            <a:r>
              <a:rPr lang="en-GB" sz="2000" noProof="0" dirty="0"/>
              <a:t>, 1980)</a:t>
            </a:r>
          </a:p>
          <a:p>
            <a:pPr>
              <a:defRPr/>
            </a:pPr>
            <a:r>
              <a:rPr lang="en-GB" sz="2000" noProof="0" dirty="0"/>
              <a:t>Rating:      </a:t>
            </a:r>
            <a:r>
              <a:rPr lang="en-GB" sz="2000" noProof="0" dirty="0">
                <a:solidFill>
                  <a:srgbClr val="0070C0"/>
                </a:solidFill>
              </a:rPr>
              <a:t>x </a:t>
            </a:r>
            <a:r>
              <a:rPr lang="en-GB" sz="2000" noProof="0" dirty="0"/>
              <a:t>to </a:t>
            </a:r>
            <a:r>
              <a:rPr lang="en-GB" sz="2000" noProof="0" dirty="0">
                <a:solidFill>
                  <a:srgbClr val="00B050"/>
                </a:solidFill>
              </a:rPr>
              <a:t>y</a:t>
            </a:r>
            <a:r>
              <a:rPr lang="en-GB" sz="2000" noProof="0" dirty="0"/>
              <a:t> 			</a:t>
            </a:r>
            <a:r>
              <a:rPr lang="en-GB" sz="2000" noProof="0" dirty="0">
                <a:solidFill>
                  <a:srgbClr val="00B050"/>
                </a:solidFill>
              </a:rPr>
              <a:t>y</a:t>
            </a:r>
            <a:r>
              <a:rPr lang="en-GB" sz="2000" noProof="0" dirty="0"/>
              <a:t> to </a:t>
            </a:r>
            <a:r>
              <a:rPr lang="en-GB" sz="2000" noProof="0" dirty="0">
                <a:solidFill>
                  <a:srgbClr val="0070C0"/>
                </a:solidFill>
              </a:rPr>
              <a:t>x</a:t>
            </a:r>
          </a:p>
          <a:p>
            <a:pPr lvl="1">
              <a:defRPr/>
            </a:pPr>
            <a:r>
              <a:rPr lang="en-GB" sz="1400" noProof="0" dirty="0"/>
              <a:t>(1) Equally important			(1/1) equally important</a:t>
            </a:r>
          </a:p>
          <a:p>
            <a:pPr lvl="1">
              <a:defRPr/>
            </a:pPr>
            <a:r>
              <a:rPr lang="en-GB" sz="1400" noProof="0" dirty="0"/>
              <a:t>(3) Moderately more important		(1/3) moderately less important</a:t>
            </a:r>
          </a:p>
          <a:p>
            <a:pPr lvl="1">
              <a:defRPr/>
            </a:pPr>
            <a:r>
              <a:rPr lang="en-GB" sz="1400" noProof="0" dirty="0"/>
              <a:t>(5) Strongly more important		(1/5) strongly less important</a:t>
            </a:r>
          </a:p>
          <a:p>
            <a:pPr lvl="1">
              <a:defRPr/>
            </a:pPr>
            <a:r>
              <a:rPr lang="en-GB" sz="1400" noProof="0" dirty="0"/>
              <a:t>(7) Very strongly more important		(1/7) very strongly less important</a:t>
            </a:r>
          </a:p>
          <a:p>
            <a:pPr lvl="1">
              <a:defRPr/>
            </a:pPr>
            <a:r>
              <a:rPr lang="en-GB" sz="1400" noProof="0" dirty="0"/>
              <a:t>(9) Overwhelmingly more important		(1/9) overwhelmingly less important</a:t>
            </a:r>
          </a:p>
          <a:p>
            <a:pPr>
              <a:defRPr/>
            </a:pPr>
            <a:endParaRPr lang="en-GB" sz="2000" noProof="0" dirty="0"/>
          </a:p>
          <a:p>
            <a:pPr marL="0" indent="0">
              <a:spcBef>
                <a:spcPts val="2400"/>
              </a:spcBef>
              <a:buFontTx/>
              <a:buNone/>
              <a:defRPr/>
            </a:pPr>
            <a:endParaRPr lang="en-GB" sz="2000" noProof="0" dirty="0"/>
          </a:p>
          <a:p>
            <a:pPr marL="0" indent="0">
              <a:spcBef>
                <a:spcPts val="2400"/>
              </a:spcBef>
              <a:buFontTx/>
              <a:buNone/>
              <a:defRPr/>
            </a:pPr>
            <a:endParaRPr lang="en-GB" sz="2000" noProof="0" dirty="0"/>
          </a:p>
          <a:p>
            <a:pPr marL="0" indent="0">
              <a:spcBef>
                <a:spcPts val="2400"/>
              </a:spcBef>
              <a:buFontTx/>
              <a:buNone/>
              <a:defRPr/>
            </a:pPr>
            <a:endParaRPr lang="en-GB" sz="2000" noProof="0" dirty="0"/>
          </a:p>
          <a:p>
            <a:pPr marL="0" indent="0">
              <a:buFontTx/>
              <a:buNone/>
              <a:defRPr/>
            </a:pPr>
            <a:endParaRPr lang="en-GB" sz="2000" noProof="0" dirty="0"/>
          </a:p>
        </p:txBody>
      </p:sp>
      <p:sp>
        <p:nvSpPr>
          <p:cNvPr id="6" name="TextBox 5"/>
          <p:cNvSpPr txBox="1"/>
          <p:nvPr/>
        </p:nvSpPr>
        <p:spPr>
          <a:xfrm>
            <a:off x="338138" y="3860800"/>
            <a:ext cx="2720975" cy="1754326"/>
          </a:xfrm>
          <a:prstGeom prst="rect">
            <a:avLst/>
          </a:prstGeom>
          <a:noFill/>
        </p:spPr>
        <p:txBody>
          <a:bodyPr>
            <a:spAutoFit/>
          </a:bodyPr>
          <a:lstStyle/>
          <a:p>
            <a:pPr>
              <a:spcBef>
                <a:spcPts val="3600"/>
              </a:spcBef>
              <a:defRPr/>
            </a:pPr>
            <a:r>
              <a:rPr lang="en-GB" sz="1800" b="1" kern="0" dirty="0">
                <a:solidFill>
                  <a:srgbClr val="000000"/>
                </a:solidFill>
                <a:latin typeface="Arial"/>
              </a:rPr>
              <a:t>Example: Oslo </a:t>
            </a:r>
            <a:br>
              <a:rPr lang="en-GB" sz="1800" b="1" kern="0" dirty="0">
                <a:solidFill>
                  <a:srgbClr val="000000"/>
                </a:solidFill>
                <a:latin typeface="Arial"/>
              </a:rPr>
            </a:br>
            <a:r>
              <a:rPr lang="en-GB" sz="1800" b="1" kern="0" dirty="0">
                <a:solidFill>
                  <a:srgbClr val="000000"/>
                </a:solidFill>
                <a:latin typeface="Arial"/>
              </a:rPr>
              <a:t>Task: </a:t>
            </a:r>
            <a:r>
              <a:rPr lang="en-GB" sz="1800" kern="0" dirty="0">
                <a:solidFill>
                  <a:srgbClr val="000000"/>
                </a:solidFill>
                <a:latin typeface="Arial"/>
              </a:rPr>
              <a:t>determine the weights of 3 criteria by pairwise comparison after </a:t>
            </a:r>
            <a:r>
              <a:rPr lang="en-GB" sz="1800" kern="0" dirty="0" err="1">
                <a:solidFill>
                  <a:srgbClr val="000000"/>
                </a:solidFill>
                <a:latin typeface="Arial"/>
              </a:rPr>
              <a:t>Saaty’s</a:t>
            </a:r>
            <a:r>
              <a:rPr lang="en-GB" sz="1800" kern="0" dirty="0">
                <a:solidFill>
                  <a:srgbClr val="000000"/>
                </a:solidFill>
                <a:latin typeface="Arial"/>
              </a:rPr>
              <a:t> AHP</a:t>
            </a:r>
          </a:p>
          <a:p>
            <a:pPr>
              <a:defRPr/>
            </a:pPr>
            <a:endParaRPr lang="en-GB" sz="1800" dirty="0"/>
          </a:p>
        </p:txBody>
      </p:sp>
      <p:graphicFrame>
        <p:nvGraphicFramePr>
          <p:cNvPr id="5" name="Table 4"/>
          <p:cNvGraphicFramePr>
            <a:graphicFrameLocks noGrp="1"/>
          </p:cNvGraphicFramePr>
          <p:nvPr>
            <p:extLst>
              <p:ext uri="{D42A27DB-BD31-4B8C-83A1-F6EECF244321}">
                <p14:modId xmlns:p14="http://schemas.microsoft.com/office/powerpoint/2010/main" val="2868570694"/>
              </p:ext>
            </p:extLst>
          </p:nvPr>
        </p:nvGraphicFramePr>
        <p:xfrm>
          <a:off x="2987824" y="3984625"/>
          <a:ext cx="4897288" cy="2613026"/>
        </p:xfrm>
        <a:graphic>
          <a:graphicData uri="http://schemas.openxmlformats.org/drawingml/2006/table">
            <a:tbl>
              <a:tblPr firstRow="1" bandRow="1">
                <a:tableStyleId>{616DA210-FB5B-4158-B5E0-FEB733F419BA}</a:tableStyleId>
              </a:tblPr>
              <a:tblGrid>
                <a:gridCol w="1652075">
                  <a:extLst>
                    <a:ext uri="{9D8B030D-6E8A-4147-A177-3AD203B41FA5}">
                      <a16:colId xmlns:a16="http://schemas.microsoft.com/office/drawing/2014/main" val="20000"/>
                    </a:ext>
                  </a:extLst>
                </a:gridCol>
                <a:gridCol w="559812">
                  <a:extLst>
                    <a:ext uri="{9D8B030D-6E8A-4147-A177-3AD203B41FA5}">
                      <a16:colId xmlns:a16="http://schemas.microsoft.com/office/drawing/2014/main" val="20001"/>
                    </a:ext>
                  </a:extLst>
                </a:gridCol>
                <a:gridCol w="537080">
                  <a:extLst>
                    <a:ext uri="{9D8B030D-6E8A-4147-A177-3AD203B41FA5}">
                      <a16:colId xmlns:a16="http://schemas.microsoft.com/office/drawing/2014/main" val="20002"/>
                    </a:ext>
                  </a:extLst>
                </a:gridCol>
                <a:gridCol w="537080">
                  <a:extLst>
                    <a:ext uri="{9D8B030D-6E8A-4147-A177-3AD203B41FA5}">
                      <a16:colId xmlns:a16="http://schemas.microsoft.com/office/drawing/2014/main" val="20003"/>
                    </a:ext>
                  </a:extLst>
                </a:gridCol>
                <a:gridCol w="767257">
                  <a:extLst>
                    <a:ext uri="{9D8B030D-6E8A-4147-A177-3AD203B41FA5}">
                      <a16:colId xmlns:a16="http://schemas.microsoft.com/office/drawing/2014/main" val="20004"/>
                    </a:ext>
                  </a:extLst>
                </a:gridCol>
                <a:gridCol w="843984">
                  <a:extLst>
                    <a:ext uri="{9D8B030D-6E8A-4147-A177-3AD203B41FA5}">
                      <a16:colId xmlns:a16="http://schemas.microsoft.com/office/drawing/2014/main" val="20005"/>
                    </a:ext>
                  </a:extLst>
                </a:gridCol>
              </a:tblGrid>
              <a:tr h="64821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nb-NO" sz="1600" i="1" dirty="0" err="1"/>
                        <a:t>Crit</a:t>
                      </a:r>
                      <a:r>
                        <a:rPr lang="nb-NO" sz="1600" i="1" dirty="0"/>
                        <a:t>. </a:t>
                      </a:r>
                      <a:r>
                        <a:rPr lang="nb-NO" sz="1600" i="1" dirty="0">
                          <a:solidFill>
                            <a:srgbClr val="00B050"/>
                          </a:solidFill>
                        </a:rPr>
                        <a:t>y</a:t>
                      </a:r>
                      <a:endParaRPr lang="nb-NO" sz="1600" i="1" dirty="0"/>
                    </a:p>
                    <a:p>
                      <a:r>
                        <a:rPr lang="nb-NO" sz="1600" i="1" dirty="0" err="1"/>
                        <a:t>Crit</a:t>
                      </a:r>
                      <a:r>
                        <a:rPr lang="nb-NO" sz="1600" i="1" dirty="0"/>
                        <a:t>.</a:t>
                      </a:r>
                      <a:r>
                        <a:rPr lang="nb-NO" sz="1600" i="1" baseline="0" dirty="0">
                          <a:solidFill>
                            <a:srgbClr val="00B050"/>
                          </a:solidFill>
                        </a:rPr>
                        <a:t> </a:t>
                      </a:r>
                      <a:r>
                        <a:rPr lang="nb-NO" sz="1600" i="1" dirty="0">
                          <a:solidFill>
                            <a:srgbClr val="0070C0"/>
                          </a:solidFill>
                        </a:rPr>
                        <a:t>x</a:t>
                      </a:r>
                      <a:endParaRPr lang="en-GB" sz="1600" i="1" dirty="0">
                        <a:solidFill>
                          <a:srgbClr val="0070C0"/>
                        </a:solidFill>
                      </a:endParaRPr>
                    </a:p>
                  </a:txBody>
                  <a:tcPr marL="91465" marR="91465" marT="45730" marB="45730" anchor="ctr">
                    <a:lnR w="28575" cap="flat" cmpd="sng" algn="ctr">
                      <a:solidFill>
                        <a:schemeClr val="tx1"/>
                      </a:solidFill>
                      <a:prstDash val="solid"/>
                      <a:round/>
                      <a:headEnd type="none" w="med" len="med"/>
                      <a:tailEnd type="none" w="med" len="med"/>
                    </a:lnR>
                    <a:lnTlToBr w="28575" cap="flat" cmpd="sng" algn="ctr">
                      <a:solidFill>
                        <a:schemeClr val="tx1"/>
                      </a:solidFill>
                      <a:prstDash val="solid"/>
                      <a:round/>
                      <a:headEnd type="none" w="med" len="med"/>
                      <a:tailEnd type="none" w="med" len="med"/>
                    </a:lnTlToBr>
                  </a:tcPr>
                </a:tc>
                <a:tc>
                  <a:txBody>
                    <a:bodyPr/>
                    <a:lstStyle/>
                    <a:p>
                      <a:pPr algn="ctr"/>
                      <a:r>
                        <a:rPr lang="nb-NO" sz="1600" i="1" dirty="0">
                          <a:solidFill>
                            <a:srgbClr val="00B050"/>
                          </a:solidFill>
                        </a:rPr>
                        <a:t>A</a:t>
                      </a:r>
                      <a:endParaRPr lang="en-GB" sz="1600" i="1" dirty="0">
                        <a:solidFill>
                          <a:srgbClr val="00B050"/>
                        </a:solidFill>
                      </a:endParaRPr>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r>
                        <a:rPr lang="nb-NO" sz="1600" i="1" dirty="0">
                          <a:solidFill>
                            <a:srgbClr val="00B050"/>
                          </a:solidFill>
                        </a:rPr>
                        <a:t>B</a:t>
                      </a:r>
                      <a:endParaRPr lang="en-GB" sz="1600" i="1" dirty="0">
                        <a:solidFill>
                          <a:srgbClr val="00B050"/>
                        </a:solidFill>
                      </a:endParaRPr>
                    </a:p>
                  </a:txBody>
                  <a:tcPr marL="91465" marR="91465" marT="45730" marB="45730" anchor="ctr"/>
                </a:tc>
                <a:tc>
                  <a:txBody>
                    <a:bodyPr/>
                    <a:lstStyle/>
                    <a:p>
                      <a:pPr algn="ctr"/>
                      <a:r>
                        <a:rPr lang="nb-NO" sz="1600" i="1" dirty="0">
                          <a:solidFill>
                            <a:srgbClr val="00B050"/>
                          </a:solidFill>
                        </a:rPr>
                        <a:t>C</a:t>
                      </a:r>
                      <a:endParaRPr lang="en-GB" sz="1600" i="1" dirty="0">
                        <a:solidFill>
                          <a:srgbClr val="00B050"/>
                        </a:solidFill>
                      </a:endParaRPr>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algn="ctr"/>
                      <a:r>
                        <a:rPr lang="nb-NO" sz="1600" i="1" dirty="0"/>
                        <a:t>sum</a:t>
                      </a:r>
                      <a:endParaRPr lang="en-GB" sz="1600" i="1" dirty="0"/>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r>
                        <a:rPr lang="nb-NO" sz="1600" i="1" dirty="0">
                          <a:solidFill>
                            <a:schemeClr val="accent6"/>
                          </a:solidFill>
                        </a:rPr>
                        <a:t>norm.</a:t>
                      </a:r>
                      <a:r>
                        <a:rPr lang="nb-NO" sz="1600" i="1" baseline="0" dirty="0">
                          <a:solidFill>
                            <a:schemeClr val="accent6"/>
                          </a:solidFill>
                        </a:rPr>
                        <a:t> </a:t>
                      </a:r>
                      <a:endParaRPr lang="en-GB" sz="1600" i="1" dirty="0">
                        <a:solidFill>
                          <a:schemeClr val="accent6"/>
                        </a:solidFill>
                      </a:endParaRPr>
                    </a:p>
                  </a:txBody>
                  <a:tcPr marL="91465" marR="91465" marT="45730" marB="45730" anchor="ctr"/>
                </a:tc>
                <a:extLst>
                  <a:ext uri="{0D108BD9-81ED-4DB2-BD59-A6C34878D82A}">
                    <a16:rowId xmlns:a16="http://schemas.microsoft.com/office/drawing/2014/main" val="10000"/>
                  </a:ext>
                </a:extLst>
              </a:tr>
              <a:tr h="481006">
                <a:tc>
                  <a:txBody>
                    <a:bodyPr/>
                    <a:lstStyle/>
                    <a:p>
                      <a:r>
                        <a:rPr lang="nb-NO" sz="1200" dirty="0">
                          <a:solidFill>
                            <a:srgbClr val="0070C0"/>
                          </a:solidFill>
                        </a:rPr>
                        <a:t>A) </a:t>
                      </a:r>
                      <a:r>
                        <a:rPr lang="nb-NO" sz="1200" dirty="0" err="1">
                          <a:solidFill>
                            <a:srgbClr val="0070C0"/>
                          </a:solidFill>
                        </a:rPr>
                        <a:t>Transportation</a:t>
                      </a:r>
                      <a:endParaRPr lang="en-GB" sz="1200" dirty="0">
                        <a:solidFill>
                          <a:srgbClr val="0070C0"/>
                        </a:solidFill>
                      </a:endParaRPr>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algn="ctr"/>
                      <a:r>
                        <a:rPr lang="nb-NO" sz="1600" dirty="0"/>
                        <a:t>1</a:t>
                      </a:r>
                      <a:endParaRPr lang="en-GB" sz="1600" dirty="0"/>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r>
                        <a:rPr lang="nb-NO" sz="1600" dirty="0"/>
                        <a:t>6</a:t>
                      </a:r>
                      <a:endParaRPr lang="en-GB" sz="1600" dirty="0"/>
                    </a:p>
                  </a:txBody>
                  <a:tcPr marL="91465" marR="91465" marT="45730" marB="45730" anchor="ctr"/>
                </a:tc>
                <a:tc>
                  <a:txBody>
                    <a:bodyPr/>
                    <a:lstStyle/>
                    <a:p>
                      <a:pPr algn="ctr"/>
                      <a:r>
                        <a:rPr lang="nb-NO" sz="1600" dirty="0"/>
                        <a:t>1/2</a:t>
                      </a:r>
                      <a:endParaRPr lang="en-GB" sz="1600" dirty="0"/>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algn="ctr"/>
                      <a:r>
                        <a:rPr lang="nb-NO" sz="1600" dirty="0"/>
                        <a:t>7.5</a:t>
                      </a:r>
                      <a:endParaRPr lang="en-GB" sz="1600" dirty="0"/>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r>
                        <a:rPr lang="nb-NO" sz="1600" i="1" dirty="0">
                          <a:solidFill>
                            <a:schemeClr val="accent6"/>
                          </a:solidFill>
                        </a:rPr>
                        <a:t>0.38</a:t>
                      </a:r>
                      <a:endParaRPr lang="en-GB" sz="1600" i="1" dirty="0">
                        <a:solidFill>
                          <a:schemeClr val="accent6"/>
                        </a:solidFill>
                      </a:endParaRPr>
                    </a:p>
                  </a:txBody>
                  <a:tcPr marL="91465" marR="91465" marT="45730" marB="45730" anchor="ctr"/>
                </a:tc>
                <a:extLst>
                  <a:ext uri="{0D108BD9-81ED-4DB2-BD59-A6C34878D82A}">
                    <a16:rowId xmlns:a16="http://schemas.microsoft.com/office/drawing/2014/main" val="10001"/>
                  </a:ext>
                </a:extLst>
              </a:tr>
              <a:tr h="486270">
                <a:tc>
                  <a:txBody>
                    <a:bodyPr/>
                    <a:lstStyle/>
                    <a:p>
                      <a:r>
                        <a:rPr lang="nb-NO" sz="1200" dirty="0">
                          <a:solidFill>
                            <a:srgbClr val="0070C0"/>
                          </a:solidFill>
                        </a:rPr>
                        <a:t>B) Cool part </a:t>
                      </a:r>
                      <a:r>
                        <a:rPr lang="nb-NO" sz="1200" dirty="0" err="1">
                          <a:solidFill>
                            <a:srgbClr val="0070C0"/>
                          </a:solidFill>
                        </a:rPr>
                        <a:t>of</a:t>
                      </a:r>
                      <a:r>
                        <a:rPr lang="nb-NO" sz="1200" dirty="0">
                          <a:solidFill>
                            <a:srgbClr val="0070C0"/>
                          </a:solidFill>
                        </a:rPr>
                        <a:t> city</a:t>
                      </a:r>
                      <a:endParaRPr lang="en-GB" sz="1200" dirty="0">
                        <a:solidFill>
                          <a:srgbClr val="0070C0"/>
                        </a:solidFill>
                      </a:endParaRPr>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600" b="0" i="0" u="none" strike="noStrike" kern="1200" cap="none" spc="0" normalizeH="0" baseline="0" noProof="0" dirty="0">
                          <a:ln>
                            <a:noFill/>
                          </a:ln>
                          <a:solidFill>
                            <a:srgbClr val="000000"/>
                          </a:solidFill>
                          <a:effectLst/>
                          <a:uLnTx/>
                          <a:uFillTx/>
                          <a:latin typeface="+mn-lt"/>
                        </a:rPr>
                        <a:t>1/6</a:t>
                      </a:r>
                      <a:endParaRPr kumimoji="0" lang="en-GB" sz="1600" b="0" i="0" u="none" strike="noStrike" kern="1200" cap="none" spc="0" normalizeH="0" baseline="0" noProof="0" dirty="0">
                        <a:ln>
                          <a:noFill/>
                        </a:ln>
                        <a:solidFill>
                          <a:srgbClr val="000000"/>
                        </a:solidFill>
                        <a:effectLst/>
                        <a:uLnTx/>
                        <a:uFillTx/>
                        <a:latin typeface="+mn-lt"/>
                      </a:endParaRPr>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r>
                        <a:rPr lang="nb-NO" sz="1600" dirty="0"/>
                        <a:t>1</a:t>
                      </a:r>
                      <a:endParaRPr lang="en-GB" sz="1600" dirty="0"/>
                    </a:p>
                  </a:txBody>
                  <a:tcPr marL="91465" marR="91465" marT="45730" marB="45730" anchor="ctr"/>
                </a:tc>
                <a:tc>
                  <a:txBody>
                    <a:bodyPr/>
                    <a:lstStyle/>
                    <a:p>
                      <a:pPr algn="ctr"/>
                      <a:r>
                        <a:rPr lang="nb-NO" sz="1600" dirty="0"/>
                        <a:t>1/8</a:t>
                      </a:r>
                      <a:endParaRPr lang="en-GB" sz="1600" dirty="0"/>
                    </a:p>
                  </a:txBody>
                  <a:tcPr marL="91465" marR="91465" marT="45730" marB="45730" anchor="ctr">
                    <a:lnR w="28575" cap="flat" cmpd="sng" algn="ctr">
                      <a:solidFill>
                        <a:schemeClr val="tx1"/>
                      </a:solidFill>
                      <a:prstDash val="solid"/>
                      <a:round/>
                      <a:headEnd type="none" w="med" len="med"/>
                      <a:tailEnd type="none" w="med" len="med"/>
                    </a:lnR>
                  </a:tcPr>
                </a:tc>
                <a:tc>
                  <a:txBody>
                    <a:bodyPr/>
                    <a:lstStyle/>
                    <a:p>
                      <a:pPr algn="ctr"/>
                      <a:r>
                        <a:rPr lang="nb-NO" sz="1600" dirty="0"/>
                        <a:t>1.29</a:t>
                      </a:r>
                      <a:endParaRPr lang="en-GB" sz="1600" dirty="0"/>
                    </a:p>
                  </a:txBody>
                  <a:tcPr marL="91465" marR="91465" marT="45730" marB="45730" anchor="ctr">
                    <a:lnL w="28575" cap="flat" cmpd="sng" algn="ctr">
                      <a:solidFill>
                        <a:schemeClr val="tx1"/>
                      </a:solidFill>
                      <a:prstDash val="solid"/>
                      <a:round/>
                      <a:headEnd type="none" w="med" len="med"/>
                      <a:tailEnd type="none" w="med" len="med"/>
                    </a:lnL>
                  </a:tcPr>
                </a:tc>
                <a:tc>
                  <a:txBody>
                    <a:bodyPr/>
                    <a:lstStyle/>
                    <a:p>
                      <a:pPr algn="ctr"/>
                      <a:r>
                        <a:rPr lang="nb-NO" sz="1600" i="1" dirty="0">
                          <a:solidFill>
                            <a:schemeClr val="accent6"/>
                          </a:solidFill>
                        </a:rPr>
                        <a:t>0.07</a:t>
                      </a:r>
                      <a:endParaRPr lang="en-GB" sz="1600" i="1" dirty="0">
                        <a:solidFill>
                          <a:schemeClr val="accent6"/>
                        </a:solidFill>
                      </a:endParaRPr>
                    </a:p>
                  </a:txBody>
                  <a:tcPr marL="91465" marR="91465" marT="45730" marB="45730" anchor="ctr"/>
                </a:tc>
                <a:extLst>
                  <a:ext uri="{0D108BD9-81ED-4DB2-BD59-A6C34878D82A}">
                    <a16:rowId xmlns:a16="http://schemas.microsoft.com/office/drawing/2014/main" val="10002"/>
                  </a:ext>
                </a:extLst>
              </a:tr>
              <a:tr h="516527">
                <a:tc>
                  <a:txBody>
                    <a:bodyPr/>
                    <a:lstStyle/>
                    <a:p>
                      <a:r>
                        <a:rPr lang="nb-NO" sz="1200" dirty="0">
                          <a:solidFill>
                            <a:srgbClr val="0070C0"/>
                          </a:solidFill>
                        </a:rPr>
                        <a:t>C) </a:t>
                      </a:r>
                      <a:r>
                        <a:rPr lang="nb-NO" sz="1200" dirty="0" err="1">
                          <a:solidFill>
                            <a:srgbClr val="0070C0"/>
                          </a:solidFill>
                        </a:rPr>
                        <a:t>cheap</a:t>
                      </a:r>
                      <a:endParaRPr lang="en-GB" sz="1200" dirty="0">
                        <a:solidFill>
                          <a:srgbClr val="0070C0"/>
                        </a:solidFill>
                      </a:endParaRPr>
                    </a:p>
                  </a:txBody>
                  <a:tcPr marL="91465" marR="91465" marT="45730" marB="4573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nb-NO" sz="1600" dirty="0"/>
                        <a:t>2</a:t>
                      </a:r>
                      <a:endParaRPr lang="en-GB" sz="1600" dirty="0"/>
                    </a:p>
                  </a:txBody>
                  <a:tcPr marL="91465" marR="91465" marT="45730" marB="4573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nb-NO" sz="1600" dirty="0"/>
                        <a:t>8</a:t>
                      </a:r>
                      <a:endParaRPr lang="en-GB" sz="1600" dirty="0"/>
                    </a:p>
                  </a:txBody>
                  <a:tcPr marL="91465" marR="91465" marT="45730" marB="45730" anchor="ctr">
                    <a:lnB w="28575" cap="flat" cmpd="sng" algn="ctr">
                      <a:solidFill>
                        <a:schemeClr val="tx1"/>
                      </a:solidFill>
                      <a:prstDash val="solid"/>
                      <a:round/>
                      <a:headEnd type="none" w="med" len="med"/>
                      <a:tailEnd type="none" w="med" len="med"/>
                    </a:lnB>
                  </a:tcPr>
                </a:tc>
                <a:tc>
                  <a:txBody>
                    <a:bodyPr/>
                    <a:lstStyle/>
                    <a:p>
                      <a:pPr algn="ctr"/>
                      <a:r>
                        <a:rPr lang="nb-NO" sz="1600" dirty="0"/>
                        <a:t>1</a:t>
                      </a:r>
                      <a:endParaRPr lang="en-GB" sz="1600" dirty="0"/>
                    </a:p>
                  </a:txBody>
                  <a:tcPr marL="91465" marR="91465" marT="45730" marB="4573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nb-NO" sz="1600" dirty="0"/>
                        <a:t>11</a:t>
                      </a:r>
                      <a:endParaRPr lang="en-GB" sz="1600" dirty="0"/>
                    </a:p>
                  </a:txBody>
                  <a:tcPr marL="91465" marR="91465" marT="45730" marB="4573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nb-NO" sz="1600" i="1" dirty="0">
                          <a:solidFill>
                            <a:schemeClr val="accent6"/>
                          </a:solidFill>
                        </a:rPr>
                        <a:t>0.55</a:t>
                      </a:r>
                      <a:endParaRPr lang="en-GB" sz="1600" i="1" dirty="0">
                        <a:solidFill>
                          <a:schemeClr val="accent6"/>
                        </a:solidFill>
                      </a:endParaRPr>
                    </a:p>
                  </a:txBody>
                  <a:tcPr marL="91465" marR="91465" marT="45730" marB="45730"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1006">
                <a:tc>
                  <a:txBody>
                    <a:bodyPr/>
                    <a:lstStyle/>
                    <a:p>
                      <a:pPr algn="r"/>
                      <a:r>
                        <a:rPr lang="nb-NO" sz="1600" i="1" dirty="0">
                          <a:solidFill>
                            <a:schemeClr val="bg2">
                              <a:lumMod val="50000"/>
                            </a:schemeClr>
                          </a:solidFill>
                        </a:rPr>
                        <a:t>Sum</a:t>
                      </a:r>
                      <a:endParaRPr lang="en-GB" sz="1600" i="1" dirty="0">
                        <a:solidFill>
                          <a:schemeClr val="bg2">
                            <a:lumMod val="50000"/>
                          </a:schemeClr>
                        </a:solidFill>
                      </a:endParaRPr>
                    </a:p>
                  </a:txBody>
                  <a:tcPr marL="91465" marR="91465" marT="45730" marB="45730">
                    <a:lnR w="12700" cmpd="sng">
                      <a:noFill/>
                    </a:lnR>
                    <a:lnT w="28575" cap="flat" cmpd="sng" algn="ctr">
                      <a:solidFill>
                        <a:schemeClr val="tx1"/>
                      </a:solidFill>
                      <a:prstDash val="solid"/>
                      <a:round/>
                      <a:headEnd type="none" w="med" len="med"/>
                      <a:tailEnd type="none" w="med" len="med"/>
                    </a:lnT>
                  </a:tcPr>
                </a:tc>
                <a:tc>
                  <a:txBody>
                    <a:bodyPr/>
                    <a:lstStyle/>
                    <a:p>
                      <a:endParaRPr lang="en-GB" sz="1600" i="0" dirty="0">
                        <a:solidFill>
                          <a:schemeClr val="bg2">
                            <a:lumMod val="50000"/>
                          </a:schemeClr>
                        </a:solidFill>
                      </a:endParaRPr>
                    </a:p>
                  </a:txBody>
                  <a:tcPr marL="91465" marR="91465" marT="45730" marB="45730">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i="1" dirty="0">
                        <a:solidFill>
                          <a:schemeClr val="bg2">
                            <a:lumMod val="50000"/>
                          </a:schemeClr>
                        </a:solidFill>
                      </a:endParaRPr>
                    </a:p>
                  </a:txBody>
                  <a:tcPr marL="91465" marR="91465" marT="45730" marB="45730">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i="1" dirty="0">
                        <a:solidFill>
                          <a:schemeClr val="bg2">
                            <a:lumMod val="50000"/>
                          </a:schemeClr>
                        </a:solidFill>
                      </a:endParaRPr>
                    </a:p>
                  </a:txBody>
                  <a:tcPr marL="91465" marR="91465" marT="45730" marB="45730">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nb-NO" sz="1600" i="1" dirty="0">
                          <a:solidFill>
                            <a:schemeClr val="bg2">
                              <a:lumMod val="50000"/>
                            </a:schemeClr>
                          </a:solidFill>
                        </a:rPr>
                        <a:t>19.79</a:t>
                      </a:r>
                      <a:endParaRPr lang="en-GB" sz="1600" i="1" dirty="0">
                        <a:solidFill>
                          <a:schemeClr val="bg2">
                            <a:lumMod val="50000"/>
                          </a:schemeClr>
                        </a:solidFill>
                      </a:endParaRPr>
                    </a:p>
                  </a:txBody>
                  <a:tcPr marL="91465" marR="91465" marT="45730" marB="4573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nb-NO" sz="1600" i="1" dirty="0">
                          <a:solidFill>
                            <a:schemeClr val="accent6"/>
                          </a:solidFill>
                        </a:rPr>
                        <a:t>1</a:t>
                      </a:r>
                      <a:endParaRPr lang="en-GB" sz="1600" i="1" dirty="0">
                        <a:solidFill>
                          <a:schemeClr val="accent6"/>
                        </a:solidFill>
                      </a:endParaRPr>
                    </a:p>
                  </a:txBody>
                  <a:tcPr marL="91465" marR="91465" marT="45730" marB="4573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026"/>
          <p:cNvSpPr>
            <a:spLocks noGrp="1" noChangeArrowheads="1"/>
          </p:cNvSpPr>
          <p:nvPr>
            <p:ph type="title"/>
          </p:nvPr>
        </p:nvSpPr>
        <p:spPr/>
        <p:txBody>
          <a:bodyPr/>
          <a:lstStyle/>
          <a:p>
            <a:pPr eaLnBrk="1" hangingPunct="1"/>
            <a:r>
              <a:rPr lang="en-GB" altLang="en-US" noProof="0" dirty="0" smtClean="0"/>
              <a:t>How to assign weights (3)</a:t>
            </a:r>
            <a:endParaRPr lang="en-GB" altLang="en-US" noProof="0" dirty="0"/>
          </a:p>
        </p:txBody>
      </p:sp>
      <p:sp>
        <p:nvSpPr>
          <p:cNvPr id="3" name="Content Placeholder 2"/>
          <p:cNvSpPr>
            <a:spLocks noGrp="1"/>
          </p:cNvSpPr>
          <p:nvPr>
            <p:ph idx="1"/>
          </p:nvPr>
        </p:nvSpPr>
        <p:spPr>
          <a:xfrm>
            <a:off x="2555875" y="1484313"/>
            <a:ext cx="5545138" cy="5172075"/>
          </a:xfrm>
          <a:solidFill>
            <a:schemeClr val="bg1"/>
          </a:solidFill>
        </p:spPr>
        <p:txBody>
          <a:bodyPr/>
          <a:lstStyle/>
          <a:p>
            <a:pPr marL="0" indent="0">
              <a:buFontTx/>
              <a:buNone/>
              <a:defRPr/>
            </a:pPr>
            <a:r>
              <a:rPr lang="en-GB" sz="2000" noProof="0" dirty="0"/>
              <a:t>Which method to choose?</a:t>
            </a:r>
          </a:p>
          <a:p>
            <a:pPr>
              <a:defRPr/>
            </a:pPr>
            <a:r>
              <a:rPr lang="en-GB" sz="2000" noProof="0" dirty="0"/>
              <a:t>Ordinal (ranking: simple) – interval (rating) – ratio scale (AHP: most complex)</a:t>
            </a:r>
          </a:p>
          <a:p>
            <a:pPr>
              <a:defRPr/>
            </a:pPr>
            <a:r>
              <a:rPr lang="en-GB" sz="2000" noProof="0" dirty="0"/>
              <a:t>How </a:t>
            </a:r>
            <a:r>
              <a:rPr lang="en-GB" sz="2000" b="1" noProof="0" dirty="0"/>
              <a:t>accurate</a:t>
            </a:r>
            <a:r>
              <a:rPr lang="en-GB" sz="2000" noProof="0" dirty="0"/>
              <a:t> should the analysis be?</a:t>
            </a:r>
          </a:p>
          <a:p>
            <a:pPr>
              <a:defRPr/>
            </a:pPr>
            <a:r>
              <a:rPr lang="en-GB" sz="2000" noProof="0" dirty="0"/>
              <a:t>How </a:t>
            </a:r>
            <a:r>
              <a:rPr lang="en-GB" sz="2000" b="1" noProof="0" dirty="0"/>
              <a:t>competent</a:t>
            </a:r>
            <a:r>
              <a:rPr lang="en-GB" sz="2000" noProof="0" dirty="0"/>
              <a:t> is the analyst?</a:t>
            </a:r>
          </a:p>
          <a:p>
            <a:pPr marL="0" indent="0">
              <a:buNone/>
              <a:defRPr/>
            </a:pPr>
            <a:endParaRPr lang="en-GB" sz="2000" noProof="0" dirty="0"/>
          </a:p>
          <a:p>
            <a:pPr marL="0" indent="0">
              <a:buFontTx/>
              <a:buNone/>
              <a:defRPr/>
            </a:pPr>
            <a:r>
              <a:rPr lang="en-GB" sz="2000" noProof="0" dirty="0"/>
              <a:t>        -&gt; 	always document how weights were 	determined!</a:t>
            </a:r>
          </a:p>
          <a:p>
            <a:pPr marL="0" indent="0">
              <a:spcBef>
                <a:spcPts val="2400"/>
              </a:spcBef>
              <a:buFontTx/>
              <a:buNone/>
              <a:defRPr/>
            </a:pPr>
            <a:endParaRPr lang="en-GB" sz="2000" noProof="0" dirty="0"/>
          </a:p>
          <a:p>
            <a:pPr marL="0" indent="0">
              <a:spcBef>
                <a:spcPts val="2400"/>
              </a:spcBef>
              <a:buFontTx/>
              <a:buNone/>
              <a:defRPr/>
            </a:pPr>
            <a:endParaRPr lang="en-GB" sz="2000" noProof="0" dirty="0"/>
          </a:p>
          <a:p>
            <a:pPr marL="0" indent="0">
              <a:buFontTx/>
              <a:buNone/>
              <a:defRPr/>
            </a:pPr>
            <a:endParaRPr lang="en-GB" sz="2000" noProof="0" dirty="0"/>
          </a:p>
        </p:txBody>
      </p:sp>
      <p:sp>
        <p:nvSpPr>
          <p:cNvPr id="34820" name="Rectangle 4"/>
          <p:cNvSpPr>
            <a:spLocks noChangeArrowheads="1"/>
          </p:cNvSpPr>
          <p:nvPr/>
        </p:nvSpPr>
        <p:spPr bwMode="auto">
          <a:xfrm>
            <a:off x="482600" y="43513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6" name="TextBox 5"/>
          <p:cNvSpPr txBox="1"/>
          <p:nvPr/>
        </p:nvSpPr>
        <p:spPr>
          <a:xfrm>
            <a:off x="5364488" y="4977352"/>
            <a:ext cx="3600000" cy="1620000"/>
          </a:xfrm>
          <a:prstGeom prst="rect">
            <a:avLst/>
          </a:prstGeom>
          <a:solidFill>
            <a:srgbClr val="FFFF99"/>
          </a:solidFill>
          <a:ln w="76200" cap="rnd">
            <a:solidFill>
              <a:srgbClr val="FF9900"/>
            </a:solidFill>
            <a:bevel/>
          </a:ln>
        </p:spPr>
        <p:txBody>
          <a:bodyPr wrap="square" rtlCol="0" anchor="ctr" anchorCtr="0">
            <a:noAutofit/>
          </a:bodyPr>
          <a:lstStyle/>
          <a:p>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Which weighing method? </a:t>
            </a:r>
          </a:p>
          <a:p>
            <a:pPr marL="342900" indent="-342900">
              <a:buFontTx/>
              <a:buChar char="-"/>
            </a:pP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Rock fall hazard</a:t>
            </a:r>
          </a:p>
          <a:p>
            <a:pPr marL="342900" indent="-342900">
              <a:buFontTx/>
              <a:buChar char="-"/>
            </a:pP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Nuclear waste</a:t>
            </a:r>
          </a:p>
          <a:p>
            <a:pPr marL="342900" indent="-342900">
              <a:buFontTx/>
              <a:buChar char="-"/>
            </a:pP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Where to live in Oslo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Grp="1" noChangeArrowheads="1"/>
          </p:cNvSpPr>
          <p:nvPr>
            <p:ph type="title"/>
          </p:nvPr>
        </p:nvSpPr>
        <p:spPr/>
        <p:txBody>
          <a:bodyPr/>
          <a:lstStyle/>
          <a:p>
            <a:pPr eaLnBrk="1" hangingPunct="1"/>
            <a:r>
              <a:rPr lang="en-GB" altLang="en-US" noProof="0" dirty="0"/>
              <a:t>Aggregation – fuzzy</a:t>
            </a:r>
          </a:p>
        </p:txBody>
      </p:sp>
      <p:pic>
        <p:nvPicPr>
          <p:cNvPr id="3584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4"/>
          <p:cNvSpPr>
            <a:spLocks noChangeArrowheads="1"/>
          </p:cNvSpPr>
          <p:nvPr/>
        </p:nvSpPr>
        <p:spPr bwMode="auto">
          <a:xfrm>
            <a:off x="482600" y="43513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25605" name="Text Box 15"/>
          <p:cNvSpPr txBox="1">
            <a:spLocks noChangeArrowheads="1"/>
          </p:cNvSpPr>
          <p:nvPr/>
        </p:nvSpPr>
        <p:spPr bwMode="auto">
          <a:xfrm>
            <a:off x="2836863" y="1412875"/>
            <a:ext cx="5245100"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spcAft>
                <a:spcPts val="600"/>
              </a:spcAft>
              <a:buFontTx/>
              <a:buNone/>
              <a:defRPr/>
            </a:pPr>
            <a:r>
              <a:rPr lang="en-GB" altLang="en-US" sz="2000" dirty="0"/>
              <a:t>Based on </a:t>
            </a:r>
            <a:r>
              <a:rPr lang="en-GB" altLang="en-US" sz="2000" b="1" dirty="0"/>
              <a:t>Fuzzy Set Theory</a:t>
            </a:r>
            <a:endParaRPr lang="en-GB" altLang="en-US" sz="2000" dirty="0"/>
          </a:p>
          <a:p>
            <a:pPr>
              <a:spcBef>
                <a:spcPct val="0"/>
              </a:spcBef>
              <a:spcAft>
                <a:spcPts val="600"/>
              </a:spcAft>
              <a:buFontTx/>
              <a:buNone/>
              <a:defRPr/>
            </a:pPr>
            <a:r>
              <a:rPr lang="en-GB" altLang="en-US" sz="2000" i="1" dirty="0"/>
              <a:t>Inaccuracies in Input -&gt; wrong output</a:t>
            </a:r>
          </a:p>
          <a:p>
            <a:pPr marL="342900" indent="-342900">
              <a:spcBef>
                <a:spcPct val="0"/>
              </a:spcBef>
              <a:spcAft>
                <a:spcPts val="600"/>
              </a:spcAft>
              <a:defRPr/>
            </a:pPr>
            <a:r>
              <a:rPr lang="en-GB" altLang="en-US" sz="2000" dirty="0"/>
              <a:t>Dissolution of sharp borders</a:t>
            </a:r>
          </a:p>
          <a:p>
            <a:pPr marL="342900" indent="-342900">
              <a:spcBef>
                <a:spcPct val="0"/>
              </a:spcBef>
              <a:spcAft>
                <a:spcPts val="600"/>
              </a:spcAft>
              <a:defRPr/>
            </a:pPr>
            <a:r>
              <a:rPr lang="en-GB" altLang="en-US" sz="2000" dirty="0"/>
              <a:t>Transition zones</a:t>
            </a:r>
          </a:p>
          <a:p>
            <a:pPr marL="342900" indent="-342900">
              <a:spcBef>
                <a:spcPct val="0"/>
              </a:spcBef>
              <a:spcAft>
                <a:spcPts val="600"/>
              </a:spcAft>
              <a:defRPr/>
            </a:pPr>
            <a:r>
              <a:rPr lang="en-GB" altLang="en-US" sz="2000" dirty="0"/>
              <a:t>Continuous data, small scale variation</a:t>
            </a:r>
          </a:p>
          <a:p>
            <a:pPr marL="342900" indent="-342900">
              <a:spcBef>
                <a:spcPct val="0"/>
              </a:spcBef>
              <a:spcAft>
                <a:spcPts val="600"/>
              </a:spcAft>
              <a:defRPr/>
            </a:pPr>
            <a:r>
              <a:rPr lang="en-GB" altLang="en-US" sz="2000" dirty="0"/>
              <a:t>«degree of membership» </a:t>
            </a:r>
          </a:p>
          <a:p>
            <a:pPr>
              <a:spcBef>
                <a:spcPct val="0"/>
              </a:spcBef>
              <a:spcAft>
                <a:spcPts val="600"/>
              </a:spcAft>
              <a:buFontTx/>
              <a:buNone/>
              <a:defRPr/>
            </a:pPr>
            <a:endParaRPr lang="en-GB" altLang="en-US" sz="2000" dirty="0"/>
          </a:p>
          <a:p>
            <a:pPr>
              <a:spcBef>
                <a:spcPct val="0"/>
              </a:spcBef>
              <a:spcAft>
                <a:spcPts val="600"/>
              </a:spcAft>
              <a:buFontTx/>
              <a:buNone/>
              <a:defRPr/>
            </a:pPr>
            <a:r>
              <a:rPr lang="en-GB" altLang="en-US" sz="2000" dirty="0"/>
              <a:t>Examples:</a:t>
            </a:r>
          </a:p>
          <a:p>
            <a:pPr marL="342900" indent="-342900">
              <a:spcBef>
                <a:spcPct val="0"/>
              </a:spcBef>
              <a:spcAft>
                <a:spcPts val="600"/>
              </a:spcAft>
              <a:buFont typeface="Arial" panose="020B0604020202020204" pitchFamily="34" charset="0"/>
              <a:buChar char="−"/>
              <a:defRPr/>
            </a:pPr>
            <a:r>
              <a:rPr lang="en-GB" altLang="en-US" sz="2000" dirty="0"/>
              <a:t>patchy vegetation: how to classify?</a:t>
            </a:r>
          </a:p>
          <a:p>
            <a:pPr marL="342900" indent="-342900">
              <a:spcBef>
                <a:spcPct val="0"/>
              </a:spcBef>
              <a:spcAft>
                <a:spcPts val="600"/>
              </a:spcAft>
              <a:buFont typeface="Arial" panose="020B0604020202020204" pitchFamily="34" charset="0"/>
              <a:buChar char="−"/>
              <a:defRPr/>
            </a:pPr>
            <a:r>
              <a:rPr lang="en-GB" altLang="en-US" sz="2000" dirty="0"/>
              <a:t>Fuzzy/vague criteria: «medium slope»</a:t>
            </a:r>
          </a:p>
        </p:txBody>
      </p:sp>
      <p:grpSp>
        <p:nvGrpSpPr>
          <p:cNvPr id="35846" name="Group 2"/>
          <p:cNvGrpSpPr>
            <a:grpSpLocks/>
          </p:cNvGrpSpPr>
          <p:nvPr/>
        </p:nvGrpSpPr>
        <p:grpSpPr bwMode="auto">
          <a:xfrm>
            <a:off x="2897188" y="5451475"/>
            <a:ext cx="4598987" cy="1217613"/>
            <a:chOff x="2897337" y="3845756"/>
            <a:chExt cx="4598805" cy="1217942"/>
          </a:xfrm>
        </p:grpSpPr>
        <p:pic>
          <p:nvPicPr>
            <p:cNvPr id="3584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7337" y="3845756"/>
              <a:ext cx="894160" cy="886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8"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35824" y="3875088"/>
              <a:ext cx="804328" cy="84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9"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57486" y="3848700"/>
              <a:ext cx="797629" cy="89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850" name="Text Box 89"/>
            <p:cNvSpPr txBox="1">
              <a:spLocks noChangeArrowheads="1"/>
            </p:cNvSpPr>
            <p:nvPr/>
          </p:nvSpPr>
          <p:spPr bwMode="auto">
            <a:xfrm>
              <a:off x="3007626" y="4725144"/>
              <a:ext cx="1531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a:t>Slope           -&gt;</a:t>
              </a:r>
              <a:endParaRPr lang="en-GB" altLang="en-US" sz="1600"/>
            </a:p>
          </p:txBody>
        </p:sp>
        <p:sp>
          <p:nvSpPr>
            <p:cNvPr id="35851" name="Text Box 89"/>
            <p:cNvSpPr txBox="1">
              <a:spLocks noChangeArrowheads="1"/>
            </p:cNvSpPr>
            <p:nvPr/>
          </p:nvSpPr>
          <p:spPr bwMode="auto">
            <a:xfrm>
              <a:off x="4499992" y="4098558"/>
              <a:ext cx="9348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a:t>boolean</a:t>
              </a:r>
              <a:endParaRPr lang="en-GB" altLang="en-US" sz="1600"/>
            </a:p>
          </p:txBody>
        </p:sp>
        <p:sp>
          <p:nvSpPr>
            <p:cNvPr id="35852" name="Text Box 89"/>
            <p:cNvSpPr txBox="1">
              <a:spLocks noChangeArrowheads="1"/>
            </p:cNvSpPr>
            <p:nvPr/>
          </p:nvSpPr>
          <p:spPr bwMode="auto">
            <a:xfrm>
              <a:off x="4860032" y="4725144"/>
              <a:ext cx="26361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a:t>Criterium «medium slope»</a:t>
              </a:r>
              <a:endParaRPr lang="en-GB" altLang="en-US" sz="1600"/>
            </a:p>
          </p:txBody>
        </p:sp>
        <p:sp>
          <p:nvSpPr>
            <p:cNvPr id="35853" name="Text Box 89"/>
            <p:cNvSpPr txBox="1">
              <a:spLocks noChangeArrowheads="1"/>
            </p:cNvSpPr>
            <p:nvPr/>
          </p:nvSpPr>
          <p:spPr bwMode="auto">
            <a:xfrm>
              <a:off x="6228184" y="4098558"/>
              <a:ext cx="6639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a:t>fuzzy</a:t>
              </a:r>
              <a:endParaRPr lang="en-GB" altLang="en-US" sz="1600"/>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1026"/>
          <p:cNvSpPr>
            <a:spLocks noGrp="1" noChangeArrowheads="1"/>
          </p:cNvSpPr>
          <p:nvPr>
            <p:ph type="title"/>
          </p:nvPr>
        </p:nvSpPr>
        <p:spPr/>
        <p:txBody>
          <a:bodyPr/>
          <a:lstStyle/>
          <a:p>
            <a:pPr eaLnBrk="1" hangingPunct="1"/>
            <a:r>
              <a:rPr lang="en-GB" altLang="en-US" noProof="0" dirty="0" smtClean="0"/>
              <a:t>Which aggregation method?</a:t>
            </a:r>
            <a:endParaRPr lang="en-GB" altLang="en-US" noProof="0" dirty="0"/>
          </a:p>
        </p:txBody>
      </p:sp>
      <p:sp>
        <p:nvSpPr>
          <p:cNvPr id="4" name="Content Placeholder 3"/>
          <p:cNvSpPr>
            <a:spLocks noGrp="1"/>
          </p:cNvSpPr>
          <p:nvPr>
            <p:ph idx="1"/>
          </p:nvPr>
        </p:nvSpPr>
        <p:spPr>
          <a:xfrm>
            <a:off x="2640137" y="1412875"/>
            <a:ext cx="6324351" cy="5256213"/>
          </a:xfrm>
        </p:spPr>
        <p:txBody>
          <a:bodyPr/>
          <a:lstStyle/>
          <a:p>
            <a:pPr>
              <a:defRPr/>
            </a:pPr>
            <a:r>
              <a:rPr lang="en-GB" sz="2000" noProof="0" dirty="0" smtClean="0"/>
              <a:t>Easy &amp; quick vs. complicated &amp; long</a:t>
            </a:r>
          </a:p>
          <a:p>
            <a:pPr>
              <a:defRPr/>
            </a:pPr>
            <a:r>
              <a:rPr lang="en-GB" sz="2000" noProof="0" dirty="0" smtClean="0"/>
              <a:t>Nature of criteria: categorical/continuous</a:t>
            </a:r>
          </a:p>
          <a:p>
            <a:pPr>
              <a:defRPr/>
            </a:pPr>
            <a:r>
              <a:rPr lang="en-GB" sz="2000" noProof="0" dirty="0" smtClean="0"/>
              <a:t>Importance of spatial variation</a:t>
            </a:r>
          </a:p>
          <a:p>
            <a:pPr>
              <a:defRPr/>
            </a:pPr>
            <a:r>
              <a:rPr lang="en-GB" sz="2000" noProof="0" dirty="0" smtClean="0"/>
              <a:t>Conservative vs. flexible approach</a:t>
            </a:r>
          </a:p>
          <a:p>
            <a:pPr marL="0" indent="0">
              <a:buNone/>
              <a:defRPr/>
            </a:pPr>
            <a:r>
              <a:rPr lang="en-GB" sz="600" noProof="0" dirty="0" smtClean="0"/>
              <a:t> </a:t>
            </a:r>
            <a:endParaRPr lang="en-GB" sz="2000" noProof="0" dirty="0" smtClean="0"/>
          </a:p>
          <a:p>
            <a:pPr marL="0" indent="0">
              <a:buFontTx/>
              <a:buNone/>
              <a:defRPr/>
            </a:pPr>
            <a:r>
              <a:rPr lang="en-GB" sz="2000" noProof="0" dirty="0" smtClean="0"/>
              <a:t>Largest uncertainties:</a:t>
            </a:r>
          </a:p>
          <a:p>
            <a:pPr>
              <a:defRPr/>
            </a:pPr>
            <a:r>
              <a:rPr lang="en-GB" sz="2000" noProof="0" dirty="0" smtClean="0"/>
              <a:t>Most criteria are fuzzy: </a:t>
            </a:r>
            <a:r>
              <a:rPr lang="en-GB" sz="2000" b="1" noProof="0" dirty="0" smtClean="0"/>
              <a:t>classification</a:t>
            </a:r>
          </a:p>
          <a:p>
            <a:pPr>
              <a:defRPr/>
            </a:pPr>
            <a:r>
              <a:rPr lang="en-GB" sz="2000" noProof="0" dirty="0" smtClean="0"/>
              <a:t>How to assign </a:t>
            </a:r>
            <a:r>
              <a:rPr lang="en-GB" sz="2000" b="1" noProof="0" dirty="0" smtClean="0"/>
              <a:t>weights</a:t>
            </a:r>
            <a:r>
              <a:rPr lang="en-GB" sz="2000" noProof="0" dirty="0" smtClean="0"/>
              <a:t>? </a:t>
            </a:r>
          </a:p>
          <a:p>
            <a:pPr marL="0" indent="0">
              <a:buFontTx/>
              <a:buNone/>
              <a:defRPr/>
            </a:pPr>
            <a:endParaRPr lang="en-GB" sz="2000" i="1" noProof="0" dirty="0" smtClean="0"/>
          </a:p>
          <a:p>
            <a:pPr marL="0" indent="0">
              <a:buNone/>
              <a:defRPr/>
            </a:pPr>
            <a:endParaRPr lang="en-GB" sz="2000" noProof="0" dirty="0" smtClean="0"/>
          </a:p>
          <a:p>
            <a:pPr>
              <a:defRPr/>
            </a:pPr>
            <a:endParaRPr lang="en-GB" sz="2000" noProof="0" dirty="0" smtClean="0"/>
          </a:p>
          <a:p>
            <a:pPr>
              <a:defRPr/>
            </a:pPr>
            <a:endParaRPr lang="en-GB" sz="2000" noProof="0" dirty="0" smtClean="0"/>
          </a:p>
          <a:p>
            <a:pPr>
              <a:defRPr/>
            </a:pPr>
            <a:endParaRPr lang="en-GB" sz="2000" noProof="0" dirty="0"/>
          </a:p>
        </p:txBody>
      </p:sp>
      <p:sp>
        <p:nvSpPr>
          <p:cNvPr id="36869" name="Rectangle 4"/>
          <p:cNvSpPr>
            <a:spLocks noChangeArrowheads="1"/>
          </p:cNvSpPr>
          <p:nvPr/>
        </p:nvSpPr>
        <p:spPr bwMode="auto">
          <a:xfrm>
            <a:off x="482600" y="43513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6" name="TextBox 5"/>
          <p:cNvSpPr txBox="1"/>
          <p:nvPr/>
        </p:nvSpPr>
        <p:spPr>
          <a:xfrm>
            <a:off x="2699792" y="4869376"/>
            <a:ext cx="5400600" cy="1944000"/>
          </a:xfrm>
          <a:prstGeom prst="rect">
            <a:avLst/>
          </a:prstGeom>
          <a:solidFill>
            <a:srgbClr val="FFFF99"/>
          </a:solidFill>
          <a:ln w="76200" cap="rnd">
            <a:solidFill>
              <a:srgbClr val="FF9900"/>
            </a:solidFill>
            <a:bevel/>
          </a:ln>
        </p:spPr>
        <p:txBody>
          <a:bodyPr wrap="square" rtlCol="0" anchor="ctr" anchorCtr="0">
            <a:noAutofit/>
          </a:bodyPr>
          <a:lstStyle/>
          <a:p>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Which aggregation method: Boolean, weighed, fuzzy, combination? </a:t>
            </a:r>
          </a:p>
          <a:p>
            <a:pPr marL="342900" indent="-342900">
              <a:buFontTx/>
              <a:buChar char="-"/>
            </a:pP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Rock fall hazard</a:t>
            </a:r>
          </a:p>
          <a:p>
            <a:pPr marL="342900" indent="-342900">
              <a:buFontTx/>
              <a:buChar char="-"/>
            </a:pP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Nuclear waste</a:t>
            </a:r>
          </a:p>
          <a:p>
            <a:pPr marL="342900" indent="-342900">
              <a:buFontTx/>
              <a:buChar char="-"/>
            </a:pP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Where to live in Oslo</a:t>
            </a:r>
          </a:p>
        </p:txBody>
      </p:sp>
      <p:sp>
        <p:nvSpPr>
          <p:cNvPr id="7" name="Right Brace 6">
            <a:extLst>
              <a:ext uri="{FF2B5EF4-FFF2-40B4-BE49-F238E27FC236}">
                <a16:creationId xmlns:a16="http://schemas.microsoft.com/office/drawing/2014/main" id="{8FAFD26B-87B3-4919-B877-94EA35326A35}"/>
              </a:ext>
            </a:extLst>
          </p:cNvPr>
          <p:cNvSpPr/>
          <p:nvPr/>
        </p:nvSpPr>
        <p:spPr bwMode="auto">
          <a:xfrm>
            <a:off x="7394604" y="3861048"/>
            <a:ext cx="288032" cy="871290"/>
          </a:xfrm>
          <a:prstGeom prst="righ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0" i="0" u="none" strike="noStrike" cap="none" normalizeH="0" baseline="0">
              <a:ln>
                <a:noFill/>
              </a:ln>
              <a:solidFill>
                <a:schemeClr val="bg1"/>
              </a:solidFill>
              <a:effectLst/>
              <a:latin typeface="Times" pitchFamily="18" charset="0"/>
            </a:endParaRPr>
          </a:p>
        </p:txBody>
      </p:sp>
      <p:sp>
        <p:nvSpPr>
          <p:cNvPr id="8" name="Text Box 15">
            <a:extLst>
              <a:ext uri="{FF2B5EF4-FFF2-40B4-BE49-F238E27FC236}">
                <a16:creationId xmlns:a16="http://schemas.microsoft.com/office/drawing/2014/main" id="{95634346-A39D-4D54-BAE8-256E5FB3DAE8}"/>
              </a:ext>
            </a:extLst>
          </p:cNvPr>
          <p:cNvSpPr txBox="1">
            <a:spLocks noChangeArrowheads="1"/>
          </p:cNvSpPr>
          <p:nvPr/>
        </p:nvSpPr>
        <p:spPr bwMode="auto">
          <a:xfrm>
            <a:off x="7740352" y="3904278"/>
            <a:ext cx="2995068"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spcAft>
                <a:spcPts val="600"/>
              </a:spcAft>
              <a:buNone/>
              <a:defRPr/>
            </a:pPr>
            <a:r>
              <a:rPr lang="en-GB" altLang="en-US" sz="2000" dirty="0"/>
              <a:t>Sensitivity</a:t>
            </a:r>
          </a:p>
          <a:p>
            <a:pPr>
              <a:spcBef>
                <a:spcPct val="0"/>
              </a:spcBef>
              <a:spcAft>
                <a:spcPts val="600"/>
              </a:spcAft>
              <a:buNone/>
              <a:defRPr/>
            </a:pPr>
            <a:r>
              <a:rPr lang="en-GB" altLang="en-US" sz="2000" dirty="0"/>
              <a:t>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p:txBody>
          <a:bodyPr/>
          <a:lstStyle/>
          <a:p>
            <a:pPr eaLnBrk="1" hangingPunct="1"/>
            <a:r>
              <a:rPr lang="en-GB" altLang="en-US" noProof="0" dirty="0" smtClean="0"/>
              <a:t>Goals</a:t>
            </a:r>
            <a:endParaRPr lang="en-GB" altLang="en-US" noProof="0" dirty="0"/>
          </a:p>
        </p:txBody>
      </p:sp>
      <p:sp>
        <p:nvSpPr>
          <p:cNvPr id="6147" name="Rectangle 1027"/>
          <p:cNvSpPr>
            <a:spLocks noGrp="1" noChangeArrowheads="1"/>
          </p:cNvSpPr>
          <p:nvPr>
            <p:ph idx="1"/>
          </p:nvPr>
        </p:nvSpPr>
        <p:spPr>
          <a:xfrm>
            <a:off x="304800" y="1052736"/>
            <a:ext cx="8155632" cy="4536504"/>
          </a:xfrm>
        </p:spPr>
        <p:txBody>
          <a:bodyPr/>
          <a:lstStyle/>
          <a:p>
            <a:pPr marL="0">
              <a:spcBef>
                <a:spcPts val="600"/>
              </a:spcBef>
              <a:buFontTx/>
              <a:buNone/>
              <a:defRPr/>
            </a:pPr>
            <a:r>
              <a:rPr lang="en-GB" altLang="en-US" noProof="0" dirty="0" smtClean="0"/>
              <a:t>Combination/comparison of various criteria in</a:t>
            </a:r>
          </a:p>
          <a:p>
            <a:pPr marL="0">
              <a:spcBef>
                <a:spcPts val="600"/>
              </a:spcBef>
              <a:buFontTx/>
              <a:buNone/>
              <a:defRPr/>
            </a:pPr>
            <a:r>
              <a:rPr lang="en-GB" altLang="en-US" noProof="0" dirty="0" smtClean="0"/>
              <a:t>order to find optimal solution or potential risks:</a:t>
            </a:r>
          </a:p>
          <a:p>
            <a:pPr marL="0">
              <a:spcBef>
                <a:spcPts val="600"/>
              </a:spcBef>
              <a:buFontTx/>
              <a:buNone/>
              <a:defRPr/>
            </a:pPr>
            <a:endParaRPr lang="en-GB" altLang="en-US" noProof="0" dirty="0" smtClean="0"/>
          </a:p>
          <a:p>
            <a:pPr marL="0">
              <a:spcBef>
                <a:spcPts val="600"/>
              </a:spcBef>
              <a:defRPr/>
            </a:pPr>
            <a:r>
              <a:rPr lang="en-GB" altLang="en-US" noProof="0" dirty="0" smtClean="0"/>
              <a:t>Suitability analysis</a:t>
            </a:r>
          </a:p>
          <a:p>
            <a:pPr marL="0">
              <a:spcBef>
                <a:spcPts val="600"/>
              </a:spcBef>
              <a:defRPr/>
            </a:pPr>
            <a:r>
              <a:rPr lang="en-GB" altLang="en-US" noProof="0" dirty="0" smtClean="0"/>
              <a:t>Decision support </a:t>
            </a:r>
          </a:p>
          <a:p>
            <a:pPr marL="0">
              <a:spcBef>
                <a:spcPts val="600"/>
              </a:spcBef>
              <a:defRPr/>
            </a:pPr>
            <a:endParaRPr lang="en-GB" altLang="en-US" noProof="0" dirty="0" smtClean="0"/>
          </a:p>
          <a:p>
            <a:pPr marL="0" indent="0">
              <a:spcBef>
                <a:spcPts val="600"/>
              </a:spcBef>
              <a:buNone/>
              <a:defRPr/>
            </a:pPr>
            <a:r>
              <a:rPr lang="en-GB" altLang="en-US" noProof="0" dirty="0" smtClean="0"/>
              <a:t>   </a:t>
            </a:r>
          </a:p>
          <a:p>
            <a:pPr marL="0" indent="0">
              <a:spcBef>
                <a:spcPts val="600"/>
              </a:spcBef>
              <a:buNone/>
              <a:defRPr/>
            </a:pPr>
            <a:endParaRPr lang="en-GB" altLang="en-US" b="1" noProof="0" dirty="0" smtClean="0"/>
          </a:p>
          <a:p>
            <a:pPr marL="0" indent="0">
              <a:spcBef>
                <a:spcPts val="600"/>
              </a:spcBef>
              <a:buNone/>
              <a:defRPr/>
            </a:pPr>
            <a:endParaRPr lang="en-GB" altLang="en-US" noProof="0" dirty="0" smtClean="0"/>
          </a:p>
          <a:p>
            <a:pPr marL="0" indent="0">
              <a:spcBef>
                <a:spcPts val="600"/>
              </a:spcBef>
              <a:buNone/>
              <a:defRPr/>
            </a:pPr>
            <a:r>
              <a:rPr lang="en-GB" altLang="en-US" noProof="0" dirty="0" smtClean="0"/>
              <a:t>Result:  </a:t>
            </a:r>
            <a:r>
              <a:rPr lang="en-GB" altLang="en-US" b="1" i="1" noProof="0" dirty="0" smtClean="0"/>
              <a:t>Suitability </a:t>
            </a:r>
            <a:r>
              <a:rPr lang="en-GB" altLang="en-US" noProof="0" dirty="0" smtClean="0"/>
              <a:t>or</a:t>
            </a:r>
            <a:r>
              <a:rPr lang="en-GB" altLang="en-US" b="1" i="1" noProof="0" dirty="0" smtClean="0"/>
              <a:t> </a:t>
            </a:r>
            <a:br>
              <a:rPr lang="en-GB" altLang="en-US" b="1" i="1" noProof="0" dirty="0" smtClean="0"/>
            </a:br>
            <a:r>
              <a:rPr lang="en-GB" altLang="en-US" b="1" i="1" noProof="0" dirty="0" smtClean="0"/>
              <a:t>	  susceptibility map</a:t>
            </a:r>
          </a:p>
          <a:p>
            <a:pPr marL="0" indent="0">
              <a:spcBef>
                <a:spcPts val="600"/>
              </a:spcBef>
              <a:buNone/>
              <a:defRPr/>
            </a:pPr>
            <a:endParaRPr lang="en-GB" altLang="en-US" b="1" noProof="0" dirty="0" smtClean="0"/>
          </a:p>
          <a:p>
            <a:pPr marL="0">
              <a:spcBef>
                <a:spcPts val="600"/>
              </a:spcBef>
              <a:buNone/>
              <a:defRPr/>
            </a:pPr>
            <a:endParaRPr lang="en-GB" altLang="en-US" noProof="0" dirty="0" smtClean="0"/>
          </a:p>
          <a:p>
            <a:pPr marL="0">
              <a:spcBef>
                <a:spcPts val="600"/>
              </a:spcBef>
              <a:buFontTx/>
              <a:buNone/>
              <a:defRPr/>
            </a:pPr>
            <a:endParaRPr lang="en-GB" altLang="en-US" noProof="0" dirty="0" smtClean="0"/>
          </a:p>
          <a:p>
            <a:pPr marL="0" indent="0">
              <a:spcBef>
                <a:spcPts val="600"/>
              </a:spcBef>
              <a:buFontTx/>
              <a:buNone/>
              <a:defRPr/>
            </a:pPr>
            <a:endParaRPr lang="en-GB" altLang="en-US" noProof="0" dirty="0" smtClean="0"/>
          </a:p>
          <a:p>
            <a:pPr marL="0" eaLnBrk="1" hangingPunct="1">
              <a:spcBef>
                <a:spcPts val="600"/>
              </a:spcBef>
              <a:defRPr/>
            </a:pPr>
            <a:endParaRPr lang="en-GB" altLang="en-US" sz="2800" noProof="0" dirty="0"/>
          </a:p>
        </p:txBody>
      </p:sp>
      <p:sp>
        <p:nvSpPr>
          <p:cNvPr id="8196" name="TextBox 1"/>
          <p:cNvSpPr txBox="1">
            <a:spLocks noChangeArrowheads="1"/>
          </p:cNvSpPr>
          <p:nvPr/>
        </p:nvSpPr>
        <p:spPr bwMode="auto">
          <a:xfrm>
            <a:off x="5206032" y="2260600"/>
            <a:ext cx="3937969" cy="1384995"/>
          </a:xfrm>
          <a:prstGeom prst="rect">
            <a:avLst/>
          </a:prstGeom>
          <a:solidFill>
            <a:schemeClr val="bg1">
              <a:lumMod val="85000"/>
            </a:schemeClr>
          </a:solidFill>
          <a:ln>
            <a:noFill/>
          </a:ln>
        </p:spPr>
        <p:txBody>
          <a:bodyPr wrap="square">
            <a:spAutoFit/>
          </a:bodyPr>
          <a:lstStyle>
            <a:lvl1pPr>
              <a:tabLst>
                <a:tab pos="719138" algn="l"/>
              </a:tabLst>
              <a:defRPr sz="2400">
                <a:solidFill>
                  <a:schemeClr val="tx1"/>
                </a:solidFill>
                <a:latin typeface="Times" pitchFamily="18" charset="0"/>
              </a:defRPr>
            </a:lvl1pPr>
            <a:lvl2pPr marL="742950" indent="-285750">
              <a:tabLst>
                <a:tab pos="719138" algn="l"/>
              </a:tabLst>
              <a:defRPr sz="2400">
                <a:solidFill>
                  <a:schemeClr val="tx1"/>
                </a:solidFill>
                <a:latin typeface="Times" pitchFamily="18" charset="0"/>
              </a:defRPr>
            </a:lvl2pPr>
            <a:lvl3pPr marL="1143000" indent="-228600">
              <a:tabLst>
                <a:tab pos="719138" algn="l"/>
              </a:tabLst>
              <a:defRPr sz="2400">
                <a:solidFill>
                  <a:schemeClr val="tx1"/>
                </a:solidFill>
                <a:latin typeface="Times" pitchFamily="18" charset="0"/>
              </a:defRPr>
            </a:lvl3pPr>
            <a:lvl4pPr marL="1600200" indent="-228600">
              <a:tabLst>
                <a:tab pos="719138" algn="l"/>
              </a:tabLst>
              <a:defRPr sz="2400">
                <a:solidFill>
                  <a:schemeClr val="tx1"/>
                </a:solidFill>
                <a:latin typeface="Times" pitchFamily="18" charset="0"/>
              </a:defRPr>
            </a:lvl4pPr>
            <a:lvl5pPr marL="2057400" indent="-228600">
              <a:tabLst>
                <a:tab pos="719138" algn="l"/>
              </a:tabLst>
              <a:defRPr sz="2400">
                <a:solidFill>
                  <a:schemeClr val="tx1"/>
                </a:solidFill>
                <a:latin typeface="Times" pitchFamily="18" charset="0"/>
              </a:defRPr>
            </a:lvl5pPr>
            <a:lvl6pPr marL="2514600" indent="-228600" eaLnBrk="0" fontAlgn="base" hangingPunct="0">
              <a:spcBef>
                <a:spcPct val="0"/>
              </a:spcBef>
              <a:spcAft>
                <a:spcPct val="0"/>
              </a:spcAft>
              <a:tabLst>
                <a:tab pos="719138" algn="l"/>
              </a:tabLst>
              <a:defRPr sz="2400">
                <a:solidFill>
                  <a:schemeClr val="tx1"/>
                </a:solidFill>
                <a:latin typeface="Times" pitchFamily="18" charset="0"/>
              </a:defRPr>
            </a:lvl6pPr>
            <a:lvl7pPr marL="2971800" indent="-228600" eaLnBrk="0" fontAlgn="base" hangingPunct="0">
              <a:spcBef>
                <a:spcPct val="0"/>
              </a:spcBef>
              <a:spcAft>
                <a:spcPct val="0"/>
              </a:spcAft>
              <a:tabLst>
                <a:tab pos="719138" algn="l"/>
              </a:tabLst>
              <a:defRPr sz="2400">
                <a:solidFill>
                  <a:schemeClr val="tx1"/>
                </a:solidFill>
                <a:latin typeface="Times" pitchFamily="18" charset="0"/>
              </a:defRPr>
            </a:lvl7pPr>
            <a:lvl8pPr marL="3429000" indent="-228600" eaLnBrk="0" fontAlgn="base" hangingPunct="0">
              <a:spcBef>
                <a:spcPct val="0"/>
              </a:spcBef>
              <a:spcAft>
                <a:spcPct val="0"/>
              </a:spcAft>
              <a:tabLst>
                <a:tab pos="719138" algn="l"/>
              </a:tabLst>
              <a:defRPr sz="2400">
                <a:solidFill>
                  <a:schemeClr val="tx1"/>
                </a:solidFill>
                <a:latin typeface="Times" pitchFamily="18" charset="0"/>
              </a:defRPr>
            </a:lvl8pPr>
            <a:lvl9pPr marL="3886200" indent="-228600" eaLnBrk="0" fontAlgn="base" hangingPunct="0">
              <a:spcBef>
                <a:spcPct val="0"/>
              </a:spcBef>
              <a:spcAft>
                <a:spcPct val="0"/>
              </a:spcAft>
              <a:tabLst>
                <a:tab pos="719138" algn="l"/>
              </a:tabLst>
              <a:defRPr sz="2400">
                <a:solidFill>
                  <a:schemeClr val="tx1"/>
                </a:solidFill>
                <a:latin typeface="Times" pitchFamily="18" charset="0"/>
              </a:defRPr>
            </a:lvl9pPr>
          </a:lstStyle>
          <a:p>
            <a:r>
              <a:rPr lang="en-GB" altLang="en-US" sz="2800" i="1" dirty="0"/>
              <a:t>&gt;&gt;	“80 percent of 	decisions have 	spatial context”  &lt;&lt;</a:t>
            </a:r>
          </a:p>
        </p:txBody>
      </p:sp>
      <p:sp>
        <p:nvSpPr>
          <p:cNvPr id="3" name="TextBox 2"/>
          <p:cNvSpPr txBox="1"/>
          <p:nvPr/>
        </p:nvSpPr>
        <p:spPr>
          <a:xfrm>
            <a:off x="5206032" y="4853459"/>
            <a:ext cx="3600000" cy="1455861"/>
          </a:xfrm>
          <a:prstGeom prst="rect">
            <a:avLst/>
          </a:prstGeom>
          <a:solidFill>
            <a:srgbClr val="FFFF99"/>
          </a:solidFill>
          <a:ln w="76200" cap="rnd">
            <a:solidFill>
              <a:srgbClr val="FF9900"/>
            </a:solidFill>
            <a:bevel/>
          </a:ln>
        </p:spPr>
        <p:txBody>
          <a:bodyPr wrap="square" rtlCol="0" anchor="ctr" anchorCtr="0">
            <a:noAutofit/>
          </a:bodyPr>
          <a:lstStyle/>
          <a:p>
            <a:pPr algn="ct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Question: What is the difference?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1026"/>
          <p:cNvSpPr>
            <a:spLocks noGrp="1" noChangeArrowheads="1"/>
          </p:cNvSpPr>
          <p:nvPr>
            <p:ph type="title"/>
          </p:nvPr>
        </p:nvSpPr>
        <p:spPr/>
        <p:txBody>
          <a:bodyPr/>
          <a:lstStyle/>
          <a:p>
            <a:pPr eaLnBrk="1" hangingPunct="1"/>
            <a:r>
              <a:rPr lang="en-GB" altLang="en-US" noProof="0" dirty="0" smtClean="0"/>
              <a:t>Raster or Vector?</a:t>
            </a:r>
            <a:endParaRPr lang="en-GB" altLang="en-US" noProof="0" dirty="0"/>
          </a:p>
        </p:txBody>
      </p:sp>
      <p:sp>
        <p:nvSpPr>
          <p:cNvPr id="37892" name="Content Placeholder 1"/>
          <p:cNvSpPr>
            <a:spLocks noGrp="1"/>
          </p:cNvSpPr>
          <p:nvPr>
            <p:ph idx="1"/>
          </p:nvPr>
        </p:nvSpPr>
        <p:spPr>
          <a:xfrm>
            <a:off x="2424113" y="1412875"/>
            <a:ext cx="5576887" cy="2401689"/>
          </a:xfrm>
        </p:spPr>
        <p:txBody>
          <a:bodyPr/>
          <a:lstStyle/>
          <a:p>
            <a:pPr>
              <a:spcBef>
                <a:spcPts val="1000"/>
              </a:spcBef>
            </a:pPr>
            <a:r>
              <a:rPr lang="en-GB" altLang="en-US" noProof="0" dirty="0" smtClean="0"/>
              <a:t>Raster: «quick and efficient»</a:t>
            </a:r>
            <a:endParaRPr lang="en-GB" altLang="en-US" noProof="0" dirty="0"/>
          </a:p>
        </p:txBody>
      </p:sp>
      <p:sp>
        <p:nvSpPr>
          <p:cNvPr id="37893" name="Rectangle 4"/>
          <p:cNvSpPr>
            <a:spLocks noChangeArrowheads="1"/>
          </p:cNvSpPr>
          <p:nvPr/>
        </p:nvSpPr>
        <p:spPr bwMode="auto">
          <a:xfrm>
            <a:off x="482600" y="43513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6" name="Rectangle 4"/>
          <p:cNvSpPr>
            <a:spLocks noChangeArrowheads="1"/>
          </p:cNvSpPr>
          <p:nvPr/>
        </p:nvSpPr>
        <p:spPr bwMode="auto">
          <a:xfrm>
            <a:off x="482600" y="3624064"/>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7" name="Content Placeholder 1"/>
          <p:cNvSpPr txBox="1">
            <a:spLocks/>
          </p:cNvSpPr>
          <p:nvPr/>
        </p:nvSpPr>
        <p:spPr bwMode="auto">
          <a:xfrm>
            <a:off x="2411760" y="4049408"/>
            <a:ext cx="6192688"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12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a:spcBef>
                <a:spcPts val="1000"/>
              </a:spcBef>
            </a:pPr>
            <a:r>
              <a:rPr lang="nb-NO" altLang="en-US" kern="0" dirty="0" err="1"/>
              <a:t>Vector</a:t>
            </a:r>
            <a:r>
              <a:rPr lang="nb-NO" altLang="en-US" kern="0" dirty="0"/>
              <a:t>: </a:t>
            </a:r>
            <a:r>
              <a:rPr lang="nb-NO" altLang="en-US" kern="0" dirty="0" err="1" smtClean="0"/>
              <a:t>clear</a:t>
            </a:r>
            <a:r>
              <a:rPr lang="nb-NO" altLang="en-US" kern="0" dirty="0" smtClean="0"/>
              <a:t> </a:t>
            </a:r>
            <a:r>
              <a:rPr lang="nb-NO" altLang="en-US" kern="0" dirty="0" err="1" smtClean="0"/>
              <a:t>boundaries</a:t>
            </a:r>
            <a:r>
              <a:rPr lang="nb-NO" altLang="en-US" kern="0" dirty="0" smtClean="0"/>
              <a:t>, more </a:t>
            </a:r>
            <a:r>
              <a:rPr lang="nb-NO" altLang="en-US" kern="0" dirty="0" err="1"/>
              <a:t>complex</a:t>
            </a:r>
            <a:endParaRPr lang="nb-NO" altLang="en-US" kern="0" dirty="0"/>
          </a:p>
        </p:txBody>
      </p:sp>
      <p:sp>
        <p:nvSpPr>
          <p:cNvPr id="8" name="Content Placeholder 1"/>
          <p:cNvSpPr txBox="1">
            <a:spLocks/>
          </p:cNvSpPr>
          <p:nvPr/>
        </p:nvSpPr>
        <p:spPr bwMode="auto">
          <a:xfrm>
            <a:off x="2451497" y="4581128"/>
            <a:ext cx="5576887"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12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lvl="1">
              <a:spcBef>
                <a:spcPts val="1000"/>
              </a:spcBef>
            </a:pPr>
            <a:r>
              <a:rPr lang="nb-NO" altLang="en-US" sz="1800" kern="0" dirty="0" err="1"/>
              <a:t>complex</a:t>
            </a:r>
            <a:r>
              <a:rPr lang="nb-NO" altLang="en-US" sz="1800" kern="0" dirty="0"/>
              <a:t> spatial </a:t>
            </a:r>
            <a:r>
              <a:rPr lang="nb-NO" altLang="en-US" sz="1800" kern="0" dirty="0" err="1"/>
              <a:t>operations</a:t>
            </a:r>
            <a:endParaRPr lang="nb-NO" altLang="en-US" sz="1800" kern="0" dirty="0"/>
          </a:p>
          <a:p>
            <a:pPr lvl="1">
              <a:spcBef>
                <a:spcPts val="1000"/>
              </a:spcBef>
            </a:pPr>
            <a:r>
              <a:rPr lang="nb-NO" altLang="en-US" sz="1800" kern="0" dirty="0" err="1"/>
              <a:t>spatially</a:t>
            </a:r>
            <a:r>
              <a:rPr lang="nb-NO" altLang="en-US" sz="1800" kern="0" dirty="0"/>
              <a:t> </a:t>
            </a:r>
            <a:r>
              <a:rPr lang="nb-NO" altLang="en-US" sz="1800" kern="0" dirty="0" err="1"/>
              <a:t>exact</a:t>
            </a:r>
            <a:r>
              <a:rPr lang="nb-NO" altLang="en-US" sz="1800" kern="0" dirty="0"/>
              <a:t>: </a:t>
            </a:r>
            <a:r>
              <a:rPr lang="nb-NO" altLang="en-US" sz="1800" kern="0" dirty="0" err="1"/>
              <a:t>clear</a:t>
            </a:r>
            <a:r>
              <a:rPr lang="nb-NO" altLang="en-US" sz="1800" kern="0" dirty="0"/>
              <a:t> borders, </a:t>
            </a:r>
            <a:r>
              <a:rPr lang="nb-NO" altLang="en-US" sz="1800" kern="0" dirty="0" err="1"/>
              <a:t>zones</a:t>
            </a:r>
            <a:endParaRPr lang="nb-NO" altLang="en-US" sz="1800" kern="0" dirty="0"/>
          </a:p>
          <a:p>
            <a:pPr lvl="1">
              <a:spcBef>
                <a:spcPts val="1000"/>
              </a:spcBef>
            </a:pPr>
            <a:r>
              <a:rPr lang="nb-NO" altLang="en-US" sz="1800" kern="0" dirty="0" err="1"/>
              <a:t>accurate</a:t>
            </a:r>
            <a:r>
              <a:rPr lang="nb-NO" altLang="en-US" sz="1800" kern="0" dirty="0"/>
              <a:t> </a:t>
            </a:r>
            <a:r>
              <a:rPr lang="nb-NO" altLang="en-US" sz="1800" kern="0" dirty="0" err="1"/>
              <a:t>distance</a:t>
            </a:r>
            <a:r>
              <a:rPr lang="nb-NO" altLang="en-US" sz="1800" kern="0" dirty="0"/>
              <a:t> </a:t>
            </a:r>
            <a:r>
              <a:rPr lang="nb-NO" altLang="en-US" sz="1800" kern="0" dirty="0" err="1"/>
              <a:t>criteria</a:t>
            </a:r>
            <a:endParaRPr lang="nb-NO" altLang="en-US" sz="1800" kern="0" dirty="0"/>
          </a:p>
          <a:p>
            <a:pPr lvl="1">
              <a:spcBef>
                <a:spcPts val="1000"/>
              </a:spcBef>
            </a:pPr>
            <a:r>
              <a:rPr lang="nb-NO" altLang="en-US" sz="1800" kern="0" dirty="0" err="1"/>
              <a:t>categoric</a:t>
            </a:r>
            <a:r>
              <a:rPr lang="nb-NO" altLang="en-US" sz="1800" kern="0" dirty="0"/>
              <a:t> data: most spatial planning data</a:t>
            </a:r>
          </a:p>
        </p:txBody>
      </p:sp>
      <p:sp>
        <p:nvSpPr>
          <p:cNvPr id="9" name="Content Placeholder 1"/>
          <p:cNvSpPr txBox="1">
            <a:spLocks/>
          </p:cNvSpPr>
          <p:nvPr/>
        </p:nvSpPr>
        <p:spPr bwMode="auto">
          <a:xfrm>
            <a:off x="2427205" y="1891407"/>
            <a:ext cx="5576887" cy="2401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12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lvl="1">
              <a:spcBef>
                <a:spcPts val="1000"/>
              </a:spcBef>
            </a:pPr>
            <a:r>
              <a:rPr lang="nb-NO" altLang="en-US" sz="1800" kern="0" dirty="0" err="1"/>
              <a:t>easy</a:t>
            </a:r>
            <a:r>
              <a:rPr lang="nb-NO" altLang="en-US" sz="1800" kern="0" dirty="0"/>
              <a:t> </a:t>
            </a:r>
            <a:r>
              <a:rPr lang="nb-NO" altLang="en-US" sz="1800" kern="0" dirty="0" err="1"/>
              <a:t>matrix</a:t>
            </a:r>
            <a:r>
              <a:rPr lang="nb-NO" altLang="en-US" sz="1800" kern="0" dirty="0"/>
              <a:t> </a:t>
            </a:r>
            <a:r>
              <a:rPr lang="nb-NO" altLang="en-US" sz="1800" kern="0" dirty="0" err="1"/>
              <a:t>calculations</a:t>
            </a:r>
            <a:r>
              <a:rPr lang="nb-NO" altLang="en-US" sz="1800" kern="0" dirty="0"/>
              <a:t> (raster </a:t>
            </a:r>
            <a:r>
              <a:rPr lang="nb-NO" altLang="en-US" sz="1800" kern="0" dirty="0" err="1"/>
              <a:t>calculator</a:t>
            </a:r>
            <a:r>
              <a:rPr lang="nb-NO" altLang="en-US" sz="1800" kern="0" dirty="0"/>
              <a:t>)</a:t>
            </a:r>
          </a:p>
          <a:p>
            <a:pPr lvl="1">
              <a:spcBef>
                <a:spcPts val="1000"/>
              </a:spcBef>
            </a:pPr>
            <a:r>
              <a:rPr lang="nb-NO" altLang="en-US" sz="1800" kern="0" dirty="0" err="1"/>
              <a:t>can</a:t>
            </a:r>
            <a:r>
              <a:rPr lang="nb-NO" altLang="en-US" sz="1800" kern="0" dirty="0"/>
              <a:t> </a:t>
            </a:r>
            <a:r>
              <a:rPr lang="nb-NO" altLang="en-US" sz="1800" kern="0" dirty="0" err="1"/>
              <a:t>represent</a:t>
            </a:r>
            <a:r>
              <a:rPr lang="nb-NO" altLang="en-US" sz="1800" kern="0" dirty="0"/>
              <a:t> </a:t>
            </a:r>
            <a:r>
              <a:rPr lang="nb-NO" altLang="en-US" sz="1800" kern="0" dirty="0" err="1"/>
              <a:t>continuous</a:t>
            </a:r>
            <a:r>
              <a:rPr lang="nb-NO" altLang="en-US" sz="1800" kern="0" dirty="0"/>
              <a:t> / </a:t>
            </a:r>
            <a:r>
              <a:rPr lang="nb-NO" altLang="en-US" sz="1800" kern="0" dirty="0" err="1"/>
              <a:t>fuzzy</a:t>
            </a:r>
            <a:r>
              <a:rPr lang="nb-NO" altLang="en-US" sz="1800" kern="0" dirty="0"/>
              <a:t> data</a:t>
            </a:r>
          </a:p>
          <a:p>
            <a:pPr lvl="1">
              <a:spcBef>
                <a:spcPts val="1000"/>
              </a:spcBef>
            </a:pPr>
            <a:r>
              <a:rPr lang="nb-NO" altLang="en-US" sz="1800" kern="0" dirty="0" err="1"/>
              <a:t>no</a:t>
            </a:r>
            <a:r>
              <a:rPr lang="nb-NO" altLang="en-US" sz="1800" kern="0" dirty="0"/>
              <a:t> </a:t>
            </a:r>
            <a:r>
              <a:rPr lang="nb-NO" altLang="en-US" sz="1800" kern="0" dirty="0" err="1"/>
              <a:t>clear</a:t>
            </a:r>
            <a:r>
              <a:rPr lang="nb-NO" altLang="en-US" sz="1800" kern="0" dirty="0"/>
              <a:t> </a:t>
            </a:r>
            <a:r>
              <a:rPr lang="nb-NO" altLang="en-US" sz="1800" kern="0" dirty="0" err="1"/>
              <a:t>boundaries</a:t>
            </a:r>
            <a:endParaRPr lang="en-GB" altLang="en-US" sz="1800" kern="0" dirty="0"/>
          </a:p>
          <a:p>
            <a:pPr lvl="1">
              <a:spcBef>
                <a:spcPts val="1000"/>
              </a:spcBef>
            </a:pPr>
            <a:r>
              <a:rPr lang="en-GB" altLang="en-US" sz="1800" kern="0" dirty="0"/>
              <a:t>requires data preparation (raster creation from vector)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1026"/>
          <p:cNvSpPr>
            <a:spLocks noGrp="1" noChangeArrowheads="1"/>
          </p:cNvSpPr>
          <p:nvPr>
            <p:ph type="title"/>
          </p:nvPr>
        </p:nvSpPr>
        <p:spPr/>
        <p:txBody>
          <a:bodyPr/>
          <a:lstStyle/>
          <a:p>
            <a:pPr eaLnBrk="1" hangingPunct="1"/>
            <a:r>
              <a:rPr lang="en-GB" altLang="en-US" noProof="0" dirty="0" smtClean="0"/>
              <a:t>Sensitivity Analysis</a:t>
            </a:r>
            <a:endParaRPr lang="en-GB" altLang="en-US" noProof="0" dirty="0"/>
          </a:p>
        </p:txBody>
      </p:sp>
      <p:sp>
        <p:nvSpPr>
          <p:cNvPr id="40964" name="Rectangle 4"/>
          <p:cNvSpPr>
            <a:spLocks noChangeArrowheads="1"/>
          </p:cNvSpPr>
          <p:nvPr/>
        </p:nvSpPr>
        <p:spPr bwMode="auto">
          <a:xfrm>
            <a:off x="484188" y="5075238"/>
            <a:ext cx="1800225" cy="490537"/>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pic>
        <p:nvPicPr>
          <p:cNvPr id="15" name="Picture 6" descr="radioactiv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2995247"/>
            <a:ext cx="4806107" cy="357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descr="PE4607 Heywood29.gif                                           0004189EBob’s HD                       B5E64ED0:"/>
          <p:cNvPicPr>
            <a:picLocks noChangeAspect="1" noChangeArrowheads="1"/>
          </p:cNvPicPr>
          <p:nvPr/>
        </p:nvPicPr>
        <p:blipFill>
          <a:blip r:embed="rId5" r:link="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1686" t="3078" r="21690" b="14140"/>
          <a:stretch>
            <a:fillRect/>
          </a:stretch>
        </p:blipFill>
        <p:spPr bwMode="auto">
          <a:xfrm>
            <a:off x="5467943" y="62706"/>
            <a:ext cx="2606132" cy="2858051"/>
          </a:xfrm>
          <a:prstGeom prst="rect">
            <a:avLst/>
          </a:prstGeom>
          <a:solidFill>
            <a:schemeClr val="bg1"/>
          </a:solidFill>
          <a:ln>
            <a:noFill/>
          </a:ln>
        </p:spPr>
      </p:pic>
      <p:sp>
        <p:nvSpPr>
          <p:cNvPr id="20" name="TextBox 19"/>
          <p:cNvSpPr txBox="1"/>
          <p:nvPr/>
        </p:nvSpPr>
        <p:spPr>
          <a:xfrm>
            <a:off x="3203848" y="2520211"/>
            <a:ext cx="3816424" cy="400110"/>
          </a:xfrm>
          <a:prstGeom prst="rect">
            <a:avLst/>
          </a:prstGeom>
          <a:noFill/>
        </p:spPr>
        <p:txBody>
          <a:bodyPr wrap="square">
            <a:spAutoFit/>
          </a:bodyPr>
          <a:lstStyle/>
          <a:p>
            <a:pPr>
              <a:defRPr/>
            </a:pPr>
            <a:r>
              <a:rPr lang="en-US" sz="2000" dirty="0">
                <a:solidFill>
                  <a:srgbClr val="00B050"/>
                </a:solidFill>
                <a:latin typeface="+mn-lt"/>
              </a:rPr>
              <a:t>Final map – different scenarios?</a:t>
            </a:r>
          </a:p>
        </p:txBody>
      </p:sp>
      <p:sp>
        <p:nvSpPr>
          <p:cNvPr id="22" name="Rectangle 17"/>
          <p:cNvSpPr>
            <a:spLocks noChangeArrowheads="1"/>
          </p:cNvSpPr>
          <p:nvPr/>
        </p:nvSpPr>
        <p:spPr bwMode="auto">
          <a:xfrm>
            <a:off x="3275856" y="2988704"/>
            <a:ext cx="4752133" cy="3561321"/>
          </a:xfrm>
          <a:prstGeom prst="rect">
            <a:avLst/>
          </a:prstGeom>
          <a:noFill/>
          <a:ln w="1905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1026"/>
          <p:cNvSpPr>
            <a:spLocks noGrp="1" noChangeArrowheads="1"/>
          </p:cNvSpPr>
          <p:nvPr>
            <p:ph type="title"/>
          </p:nvPr>
        </p:nvSpPr>
        <p:spPr/>
        <p:txBody>
          <a:bodyPr/>
          <a:lstStyle/>
          <a:p>
            <a:pPr eaLnBrk="1" hangingPunct="1"/>
            <a:r>
              <a:rPr lang="en-GB" altLang="en-US" noProof="0" dirty="0" smtClean="0"/>
              <a:t>Sensitivity Analysis</a:t>
            </a:r>
            <a:endParaRPr lang="en-GB" altLang="en-US" noProof="0" dirty="0"/>
          </a:p>
        </p:txBody>
      </p:sp>
      <p:sp>
        <p:nvSpPr>
          <p:cNvPr id="38916" name="Rectangle 4"/>
          <p:cNvSpPr>
            <a:spLocks noChangeArrowheads="1"/>
          </p:cNvSpPr>
          <p:nvPr/>
        </p:nvSpPr>
        <p:spPr bwMode="auto">
          <a:xfrm>
            <a:off x="484188" y="5075238"/>
            <a:ext cx="1800225" cy="490537"/>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38917" name="Line 5"/>
          <p:cNvSpPr>
            <a:spLocks noChangeShapeType="1"/>
          </p:cNvSpPr>
          <p:nvPr/>
        </p:nvSpPr>
        <p:spPr bwMode="auto">
          <a:xfrm>
            <a:off x="5819775" y="2322513"/>
            <a:ext cx="588963"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p>
        </p:txBody>
      </p:sp>
      <p:sp>
        <p:nvSpPr>
          <p:cNvPr id="38918" name="Text Box 6"/>
          <p:cNvSpPr txBox="1">
            <a:spLocks noChangeArrowheads="1"/>
          </p:cNvSpPr>
          <p:nvPr/>
        </p:nvSpPr>
        <p:spPr bwMode="auto">
          <a:xfrm>
            <a:off x="2444750" y="2082800"/>
            <a:ext cx="68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b="1">
                <a:solidFill>
                  <a:srgbClr val="00B0F0"/>
                </a:solidFill>
              </a:rPr>
              <a:t>Input</a:t>
            </a:r>
            <a:endParaRPr lang="en-GB" altLang="en-US" sz="1600" b="1">
              <a:solidFill>
                <a:srgbClr val="00B0F0"/>
              </a:solidFill>
            </a:endParaRPr>
          </a:p>
        </p:txBody>
      </p:sp>
      <p:sp>
        <p:nvSpPr>
          <p:cNvPr id="26631" name="Text Box 7"/>
          <p:cNvSpPr txBox="1">
            <a:spLocks noChangeArrowheads="1"/>
          </p:cNvSpPr>
          <p:nvPr/>
        </p:nvSpPr>
        <p:spPr bwMode="auto">
          <a:xfrm>
            <a:off x="6451600" y="2154238"/>
            <a:ext cx="1727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defRPr/>
            </a:pPr>
            <a:r>
              <a:rPr lang="nb-NO" altLang="en-US" sz="1600" b="1" dirty="0">
                <a:solidFill>
                  <a:srgbClr val="00B050"/>
                </a:solidFill>
              </a:rPr>
              <a:t>Outputs</a:t>
            </a:r>
          </a:p>
          <a:p>
            <a:pPr>
              <a:spcBef>
                <a:spcPct val="0"/>
              </a:spcBef>
              <a:buFontTx/>
              <a:buNone/>
              <a:defRPr/>
            </a:pPr>
            <a:r>
              <a:rPr lang="nb-NO" altLang="en-US" sz="1600" b="1" dirty="0">
                <a:solidFill>
                  <a:srgbClr val="00B050"/>
                </a:solidFill>
              </a:rPr>
              <a:t>- </a:t>
            </a:r>
            <a:r>
              <a:rPr lang="nb-NO" altLang="en-US" sz="1600" b="1" dirty="0" err="1">
                <a:solidFill>
                  <a:srgbClr val="00B050"/>
                </a:solidFill>
              </a:rPr>
              <a:t>how</a:t>
            </a:r>
            <a:r>
              <a:rPr lang="nb-NO" altLang="en-US" sz="1600" b="1" dirty="0">
                <a:solidFill>
                  <a:srgbClr val="00B050"/>
                </a:solidFill>
              </a:rPr>
              <a:t> different?</a:t>
            </a:r>
          </a:p>
          <a:p>
            <a:pPr>
              <a:spcBef>
                <a:spcPct val="0"/>
              </a:spcBef>
              <a:buFontTx/>
              <a:buNone/>
              <a:defRPr/>
            </a:pPr>
            <a:r>
              <a:rPr lang="nb-NO" altLang="en-US" sz="1600" b="1" dirty="0">
                <a:solidFill>
                  <a:srgbClr val="00B050"/>
                </a:solidFill>
              </a:rPr>
              <a:t>- </a:t>
            </a:r>
            <a:r>
              <a:rPr lang="nb-NO" altLang="en-US" sz="1600" b="1" dirty="0" err="1">
                <a:solidFill>
                  <a:srgbClr val="00B050"/>
                </a:solidFill>
              </a:rPr>
              <a:t>several</a:t>
            </a:r>
            <a:r>
              <a:rPr lang="nb-NO" altLang="en-US" sz="1600" b="1" dirty="0">
                <a:solidFill>
                  <a:srgbClr val="00B050"/>
                </a:solidFill>
              </a:rPr>
              <a:t> </a:t>
            </a:r>
          </a:p>
          <a:p>
            <a:pPr>
              <a:spcBef>
                <a:spcPct val="0"/>
              </a:spcBef>
              <a:buFontTx/>
              <a:buNone/>
              <a:defRPr/>
            </a:pPr>
            <a:r>
              <a:rPr lang="nb-NO" altLang="en-US" sz="1600" b="1" dirty="0">
                <a:solidFill>
                  <a:srgbClr val="00B050"/>
                </a:solidFill>
              </a:rPr>
              <a:t>  alternatives</a:t>
            </a:r>
          </a:p>
          <a:p>
            <a:pPr marL="285750" indent="-285750">
              <a:spcBef>
                <a:spcPct val="0"/>
              </a:spcBef>
              <a:buFontTx/>
              <a:buChar char="-"/>
              <a:defRPr/>
            </a:pPr>
            <a:endParaRPr lang="en-GB" altLang="en-US" sz="1600" b="1" dirty="0">
              <a:solidFill>
                <a:srgbClr val="00B050"/>
              </a:solidFill>
            </a:endParaRPr>
          </a:p>
        </p:txBody>
      </p:sp>
      <p:sp>
        <p:nvSpPr>
          <p:cNvPr id="38920" name="Line 5"/>
          <p:cNvSpPr>
            <a:spLocks noChangeShapeType="1"/>
          </p:cNvSpPr>
          <p:nvPr/>
        </p:nvSpPr>
        <p:spPr bwMode="auto">
          <a:xfrm>
            <a:off x="3276600" y="2287588"/>
            <a:ext cx="574675"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p>
        </p:txBody>
      </p:sp>
      <p:sp>
        <p:nvSpPr>
          <p:cNvPr id="38921" name="TextBox 23"/>
          <p:cNvSpPr txBox="1">
            <a:spLocks noChangeArrowheads="1"/>
          </p:cNvSpPr>
          <p:nvPr/>
        </p:nvSpPr>
        <p:spPr bwMode="auto">
          <a:xfrm>
            <a:off x="2978671" y="4811713"/>
            <a:ext cx="52657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dirty="0"/>
              <a:t>How sensitive is the output to changes in the model?</a:t>
            </a:r>
          </a:p>
          <a:p>
            <a:pPr>
              <a:spcBef>
                <a:spcPct val="0"/>
              </a:spcBef>
              <a:buFontTx/>
              <a:buNone/>
            </a:pPr>
            <a:endParaRPr lang="en-US" altLang="en-US" dirty="0"/>
          </a:p>
          <a:p>
            <a:pPr>
              <a:spcBef>
                <a:spcPct val="0"/>
              </a:spcBef>
              <a:buFontTx/>
              <a:buNone/>
            </a:pPr>
            <a:r>
              <a:rPr lang="en-US" altLang="en-US" dirty="0"/>
              <a:t>-&gt; Robustness of result</a:t>
            </a:r>
          </a:p>
        </p:txBody>
      </p:sp>
      <p:sp>
        <p:nvSpPr>
          <p:cNvPr id="26635" name="Text Box 9"/>
          <p:cNvSpPr txBox="1">
            <a:spLocks noChangeArrowheads="1"/>
          </p:cNvSpPr>
          <p:nvPr/>
        </p:nvSpPr>
        <p:spPr bwMode="auto">
          <a:xfrm>
            <a:off x="3924300" y="2781300"/>
            <a:ext cx="24447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defRPr/>
            </a:pPr>
            <a:r>
              <a:rPr lang="nb-NO" altLang="en-US" sz="1600" b="1" dirty="0">
                <a:solidFill>
                  <a:srgbClr val="FF0000"/>
                </a:solidFill>
              </a:rPr>
              <a:t>GIS </a:t>
            </a:r>
            <a:r>
              <a:rPr lang="nb-NO" altLang="en-US" sz="1600" b="1" dirty="0" err="1">
                <a:solidFill>
                  <a:srgbClr val="FF0000"/>
                </a:solidFill>
              </a:rPr>
              <a:t>operations</a:t>
            </a:r>
            <a:endParaRPr lang="nb-NO" altLang="en-US" sz="1600" b="1" dirty="0">
              <a:solidFill>
                <a:srgbClr val="FF0000"/>
              </a:solidFill>
            </a:endParaRPr>
          </a:p>
          <a:p>
            <a:pPr marL="285750" indent="-285750">
              <a:spcBef>
                <a:spcPct val="0"/>
              </a:spcBef>
              <a:buFontTx/>
              <a:buChar char="-"/>
              <a:defRPr/>
            </a:pPr>
            <a:r>
              <a:rPr lang="nb-NO" altLang="en-US" sz="1600" b="1" dirty="0" err="1">
                <a:solidFill>
                  <a:srgbClr val="FF0000"/>
                </a:solidFill>
              </a:rPr>
              <a:t>weights</a:t>
            </a:r>
            <a:endParaRPr lang="nb-NO" altLang="en-US" sz="1600" b="1" dirty="0">
              <a:solidFill>
                <a:srgbClr val="FF0000"/>
              </a:solidFill>
            </a:endParaRPr>
          </a:p>
          <a:p>
            <a:pPr marL="285750" indent="-285750">
              <a:spcBef>
                <a:spcPct val="0"/>
              </a:spcBef>
              <a:buFontTx/>
              <a:buChar char="-"/>
              <a:defRPr/>
            </a:pPr>
            <a:r>
              <a:rPr lang="nb-NO" altLang="en-US" sz="1600" b="1" dirty="0" err="1">
                <a:solidFill>
                  <a:srgbClr val="FF0000"/>
                </a:solidFill>
              </a:rPr>
              <a:t>aggregation</a:t>
            </a:r>
            <a:r>
              <a:rPr lang="nb-NO" altLang="en-US" sz="1600" b="1" dirty="0">
                <a:solidFill>
                  <a:srgbClr val="FF0000"/>
                </a:solidFill>
              </a:rPr>
              <a:t> </a:t>
            </a:r>
            <a:r>
              <a:rPr lang="nb-NO" altLang="en-US" sz="1600" b="1" dirty="0" err="1">
                <a:solidFill>
                  <a:srgbClr val="FF0000"/>
                </a:solidFill>
              </a:rPr>
              <a:t>method</a:t>
            </a:r>
            <a:endParaRPr lang="nb-NO" altLang="en-US" sz="1600" b="1" dirty="0">
              <a:solidFill>
                <a:srgbClr val="FF0000"/>
              </a:solidFill>
            </a:endParaRPr>
          </a:p>
          <a:p>
            <a:pPr marL="285750" indent="-285750">
              <a:spcBef>
                <a:spcPct val="0"/>
              </a:spcBef>
              <a:buFontTx/>
              <a:buChar char="-"/>
              <a:defRPr/>
            </a:pPr>
            <a:r>
              <a:rPr lang="nb-NO" altLang="en-US" sz="1600" b="1" dirty="0">
                <a:solidFill>
                  <a:srgbClr val="FF0000"/>
                </a:solidFill>
              </a:rPr>
              <a:t>…</a:t>
            </a:r>
            <a:endParaRPr lang="en-GB" altLang="en-US" sz="1600" b="1" dirty="0">
              <a:solidFill>
                <a:srgbClr val="FF0000"/>
              </a:solidFill>
            </a:endParaRPr>
          </a:p>
        </p:txBody>
      </p:sp>
      <p:grpSp>
        <p:nvGrpSpPr>
          <p:cNvPr id="38923" name="Group 38"/>
          <p:cNvGrpSpPr>
            <a:grpSpLocks/>
          </p:cNvGrpSpPr>
          <p:nvPr/>
        </p:nvGrpSpPr>
        <p:grpSpPr bwMode="auto">
          <a:xfrm>
            <a:off x="3995738" y="1844675"/>
            <a:ext cx="1519237" cy="887413"/>
            <a:chOff x="3748039" y="2257455"/>
            <a:chExt cx="1279087" cy="970565"/>
          </a:xfrm>
        </p:grpSpPr>
        <p:sp>
          <p:nvSpPr>
            <p:cNvPr id="38924" name="Rectangle 2"/>
            <p:cNvSpPr>
              <a:spLocks noChangeArrowheads="1"/>
            </p:cNvSpPr>
            <p:nvPr/>
          </p:nvSpPr>
          <p:spPr bwMode="auto">
            <a:xfrm flipV="1">
              <a:off x="3748039" y="2257455"/>
              <a:ext cx="1279087" cy="970565"/>
            </a:xfrm>
            <a:prstGeom prst="rect">
              <a:avLst/>
            </a:prstGeom>
            <a:solidFill>
              <a:srgbClr val="000000"/>
            </a:solidFill>
            <a:ln w="9525">
              <a:miter lim="800000"/>
              <a:headEnd/>
              <a:tailEnd/>
            </a:ln>
            <a:scene3d>
              <a:camera prst="legacyPerspectiveTopRight"/>
              <a:lightRig rig="legacyFlat3" dir="b"/>
            </a:scene3d>
            <a:sp3d extrusionH="3630600" prstMaterial="legacyMetal">
              <a:bevelT w="13500" h="13500" prst="angle"/>
              <a:bevelB w="13500" h="13500" prst="angle"/>
              <a:extrusionClr>
                <a:schemeClr val="bg2"/>
              </a:extrusionClr>
            </a:sp3d>
          </p:spPr>
          <p:txBody>
            <a:bodyPr wrap="none" anchor="ctr">
              <a:flatTx/>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38925" name="Text Box 10"/>
            <p:cNvSpPr txBox="1">
              <a:spLocks noChangeArrowheads="1"/>
            </p:cNvSpPr>
            <p:nvPr/>
          </p:nvSpPr>
          <p:spPr bwMode="auto">
            <a:xfrm>
              <a:off x="3883032" y="2550882"/>
              <a:ext cx="971678" cy="33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50000"/>
                </a:spcBef>
                <a:buFontTx/>
                <a:buNone/>
              </a:pPr>
              <a:r>
                <a:rPr lang="nb-NO" altLang="en-US" sz="1600" b="1">
                  <a:solidFill>
                    <a:schemeClr val="bg1"/>
                  </a:solidFill>
                </a:rPr>
                <a:t>model</a:t>
              </a:r>
              <a:endParaRPr lang="en-GB" altLang="en-US" sz="1600" b="1">
                <a:solidFill>
                  <a:schemeClr val="bg1"/>
                </a:solidFill>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82" descr="http://www.oliveoilpakistan.com/land_suitability_files/img_sito/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550" y="2894013"/>
            <a:ext cx="3970338"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1026"/>
          <p:cNvSpPr>
            <a:spLocks noGrp="1" noChangeArrowheads="1"/>
          </p:cNvSpPr>
          <p:nvPr>
            <p:ph type="title"/>
          </p:nvPr>
        </p:nvSpPr>
        <p:spPr/>
        <p:txBody>
          <a:bodyPr/>
          <a:lstStyle/>
          <a:p>
            <a:pPr eaLnBrk="1" hangingPunct="1"/>
            <a:r>
              <a:rPr lang="en-GB" altLang="en-US" noProof="0" dirty="0" smtClean="0"/>
              <a:t>Sensitivity Analysis</a:t>
            </a:r>
            <a:endParaRPr lang="en-GB" altLang="en-US" noProof="0" dirty="0"/>
          </a:p>
        </p:txBody>
      </p:sp>
      <p:sp>
        <p:nvSpPr>
          <p:cNvPr id="39941" name="Rectangle 4"/>
          <p:cNvSpPr>
            <a:spLocks noChangeArrowheads="1"/>
          </p:cNvSpPr>
          <p:nvPr/>
        </p:nvSpPr>
        <p:spPr bwMode="auto">
          <a:xfrm>
            <a:off x="484188" y="5075238"/>
            <a:ext cx="1800225" cy="490537"/>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39942" name="Group 3"/>
          <p:cNvGrpSpPr>
            <a:grpSpLocks/>
          </p:cNvGrpSpPr>
          <p:nvPr/>
        </p:nvGrpSpPr>
        <p:grpSpPr bwMode="auto">
          <a:xfrm>
            <a:off x="2513013" y="1262063"/>
            <a:ext cx="5348287" cy="1274762"/>
            <a:chOff x="2602225" y="1844675"/>
            <a:chExt cx="5349563" cy="1274763"/>
          </a:xfrm>
        </p:grpSpPr>
        <p:sp>
          <p:nvSpPr>
            <p:cNvPr id="40013" name="Line 5"/>
            <p:cNvSpPr>
              <a:spLocks noChangeShapeType="1"/>
            </p:cNvSpPr>
            <p:nvPr/>
          </p:nvSpPr>
          <p:spPr bwMode="auto">
            <a:xfrm>
              <a:off x="6450168" y="2322513"/>
              <a:ext cx="349406"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p>
          </p:txBody>
        </p:sp>
        <p:sp>
          <p:nvSpPr>
            <p:cNvPr id="40014" name="Text Box 6"/>
            <p:cNvSpPr txBox="1">
              <a:spLocks noChangeArrowheads="1"/>
            </p:cNvSpPr>
            <p:nvPr/>
          </p:nvSpPr>
          <p:spPr bwMode="auto">
            <a:xfrm>
              <a:off x="2602225" y="2138842"/>
              <a:ext cx="68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b="1">
                  <a:solidFill>
                    <a:srgbClr val="00B0F0"/>
                  </a:solidFill>
                </a:rPr>
                <a:t>Input</a:t>
              </a:r>
              <a:endParaRPr lang="en-GB" altLang="en-US" sz="1600" b="1">
                <a:solidFill>
                  <a:srgbClr val="00B0F0"/>
                </a:solidFill>
              </a:endParaRPr>
            </a:p>
          </p:txBody>
        </p:sp>
        <p:sp>
          <p:nvSpPr>
            <p:cNvPr id="40015" name="Text Box 7"/>
            <p:cNvSpPr txBox="1">
              <a:spLocks noChangeArrowheads="1"/>
            </p:cNvSpPr>
            <p:nvPr/>
          </p:nvSpPr>
          <p:spPr bwMode="auto">
            <a:xfrm>
              <a:off x="7092950" y="2093913"/>
              <a:ext cx="8588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b="1">
                  <a:solidFill>
                    <a:srgbClr val="00B050"/>
                  </a:solidFill>
                </a:rPr>
                <a:t>Output</a:t>
              </a:r>
              <a:endParaRPr lang="en-GB" altLang="en-US" sz="1600" b="1">
                <a:solidFill>
                  <a:srgbClr val="00B050"/>
                </a:solidFill>
              </a:endParaRPr>
            </a:p>
          </p:txBody>
        </p:sp>
        <p:sp>
          <p:nvSpPr>
            <p:cNvPr id="40016" name="Text Box 9"/>
            <p:cNvSpPr txBox="1">
              <a:spLocks noChangeArrowheads="1"/>
            </p:cNvSpPr>
            <p:nvPr/>
          </p:nvSpPr>
          <p:spPr bwMode="auto">
            <a:xfrm>
              <a:off x="4211638" y="2781300"/>
              <a:ext cx="1644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b="1">
                  <a:solidFill>
                    <a:srgbClr val="FF0000"/>
                  </a:solidFill>
                </a:rPr>
                <a:t>GIS operations</a:t>
              </a:r>
              <a:endParaRPr lang="en-GB" altLang="en-US" sz="1600" b="1">
                <a:solidFill>
                  <a:srgbClr val="FF0000"/>
                </a:solidFill>
              </a:endParaRPr>
            </a:p>
          </p:txBody>
        </p:sp>
        <p:grpSp>
          <p:nvGrpSpPr>
            <p:cNvPr id="40017" name="Group 2"/>
            <p:cNvGrpSpPr>
              <a:grpSpLocks/>
            </p:cNvGrpSpPr>
            <p:nvPr/>
          </p:nvGrpSpPr>
          <p:grpSpPr bwMode="auto">
            <a:xfrm>
              <a:off x="4276725" y="1844675"/>
              <a:ext cx="1519238" cy="887413"/>
              <a:chOff x="3748039" y="2257455"/>
              <a:chExt cx="1279087" cy="970565"/>
            </a:xfrm>
          </p:grpSpPr>
          <p:sp>
            <p:nvSpPr>
              <p:cNvPr id="40019" name="Rectangle 2"/>
              <p:cNvSpPr>
                <a:spLocks noChangeArrowheads="1"/>
              </p:cNvSpPr>
              <p:nvPr/>
            </p:nvSpPr>
            <p:spPr bwMode="auto">
              <a:xfrm flipV="1">
                <a:off x="3748039" y="2257455"/>
                <a:ext cx="1279087" cy="970565"/>
              </a:xfrm>
              <a:prstGeom prst="rect">
                <a:avLst/>
              </a:prstGeom>
              <a:solidFill>
                <a:srgbClr val="000000"/>
              </a:solidFill>
              <a:ln w="9525">
                <a:miter lim="800000"/>
                <a:headEnd/>
                <a:tailEnd/>
              </a:ln>
              <a:scene3d>
                <a:camera prst="legacyPerspectiveTopRight"/>
                <a:lightRig rig="legacyFlat3" dir="b"/>
              </a:scene3d>
              <a:sp3d extrusionH="3630600" prstMaterial="legacyMetal">
                <a:bevelT w="13500" h="13500" prst="angle"/>
                <a:bevelB w="13500" h="13500" prst="angle"/>
                <a:extrusionClr>
                  <a:schemeClr val="bg2"/>
                </a:extrusionClr>
              </a:sp3d>
            </p:spPr>
            <p:txBody>
              <a:bodyPr wrap="none" anchor="ctr">
                <a:flatTx/>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40020" name="Text Box 10"/>
              <p:cNvSpPr txBox="1">
                <a:spLocks noChangeArrowheads="1"/>
              </p:cNvSpPr>
              <p:nvPr/>
            </p:nvSpPr>
            <p:spPr bwMode="auto">
              <a:xfrm>
                <a:off x="3883032" y="2550882"/>
                <a:ext cx="971678" cy="33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50000"/>
                  </a:spcBef>
                  <a:buFontTx/>
                  <a:buNone/>
                </a:pPr>
                <a:r>
                  <a:rPr lang="nb-NO" altLang="en-US" sz="1600" b="1">
                    <a:solidFill>
                      <a:schemeClr val="bg1"/>
                    </a:solidFill>
                  </a:rPr>
                  <a:t>model</a:t>
                </a:r>
                <a:endParaRPr lang="en-GB" altLang="en-US" sz="1600" b="1">
                  <a:solidFill>
                    <a:schemeClr val="bg1"/>
                  </a:solidFill>
                </a:endParaRPr>
              </a:p>
            </p:txBody>
          </p:sp>
        </p:grpSp>
        <p:sp>
          <p:nvSpPr>
            <p:cNvPr id="40018" name="Line 5"/>
            <p:cNvSpPr>
              <a:spLocks noChangeShapeType="1"/>
            </p:cNvSpPr>
            <p:nvPr/>
          </p:nvSpPr>
          <p:spPr bwMode="auto">
            <a:xfrm flipV="1">
              <a:off x="3704431" y="2287587"/>
              <a:ext cx="427832" cy="11317"/>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p>
          </p:txBody>
        </p:sp>
      </p:grpSp>
      <p:grpSp>
        <p:nvGrpSpPr>
          <p:cNvPr id="3" name="Group 2"/>
          <p:cNvGrpSpPr>
            <a:grpSpLocks/>
          </p:cNvGrpSpPr>
          <p:nvPr/>
        </p:nvGrpSpPr>
        <p:grpSpPr bwMode="auto">
          <a:xfrm>
            <a:off x="2513013" y="1235075"/>
            <a:ext cx="5348287" cy="1379538"/>
            <a:chOff x="2535238" y="4371975"/>
            <a:chExt cx="5349563" cy="1379861"/>
          </a:xfrm>
        </p:grpSpPr>
        <p:sp>
          <p:nvSpPr>
            <p:cNvPr id="39945" name="TextBox 23"/>
            <p:cNvSpPr txBox="1">
              <a:spLocks noChangeArrowheads="1"/>
            </p:cNvSpPr>
            <p:nvPr/>
          </p:nvSpPr>
          <p:spPr bwMode="auto">
            <a:xfrm>
              <a:off x="4141788" y="5413698"/>
              <a:ext cx="1870075" cy="3381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600" b="1">
                  <a:solidFill>
                    <a:srgbClr val="FF0000"/>
                  </a:solidFill>
                </a:rPr>
                <a:t>Transparency!</a:t>
              </a:r>
              <a:endParaRPr lang="en-US" altLang="en-US">
                <a:solidFill>
                  <a:srgbClr val="FF0000"/>
                </a:solidFill>
              </a:endParaRPr>
            </a:p>
          </p:txBody>
        </p:sp>
        <p:sp>
          <p:nvSpPr>
            <p:cNvPr id="39946" name="Rectangle 59"/>
            <p:cNvSpPr>
              <a:spLocks noChangeArrowheads="1"/>
            </p:cNvSpPr>
            <p:nvPr/>
          </p:nvSpPr>
          <p:spPr bwMode="auto">
            <a:xfrm>
              <a:off x="2535238" y="4591050"/>
              <a:ext cx="990600" cy="523875"/>
            </a:xfrm>
            <a:prstGeom prst="rect">
              <a:avLst/>
            </a:prstGeom>
            <a:solidFill>
              <a:srgbClr val="00B0F0"/>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600"/>
                <a:t>Input Data</a:t>
              </a:r>
              <a:endParaRPr lang="en-GB" altLang="en-US" sz="1600"/>
            </a:p>
          </p:txBody>
        </p:sp>
        <p:sp>
          <p:nvSpPr>
            <p:cNvPr id="39947" name="AutoShape 61"/>
            <p:cNvSpPr>
              <a:spLocks noChangeArrowheads="1"/>
            </p:cNvSpPr>
            <p:nvPr/>
          </p:nvSpPr>
          <p:spPr bwMode="auto">
            <a:xfrm>
              <a:off x="6873564" y="4622595"/>
              <a:ext cx="1011237" cy="508000"/>
            </a:xfrm>
            <a:prstGeom prst="roundRect">
              <a:avLst>
                <a:gd name="adj" fmla="val 16667"/>
              </a:avLst>
            </a:prstGeom>
            <a:solidFill>
              <a:srgbClr val="00CC66"/>
            </a:solidFill>
            <a:ln w="9525">
              <a:solidFill>
                <a:schemeClr val="tx1"/>
              </a:solidFill>
              <a:round/>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600"/>
                <a:t>Results</a:t>
              </a:r>
              <a:endParaRPr lang="en-GB" altLang="en-US" sz="1600"/>
            </a:p>
          </p:txBody>
        </p:sp>
        <p:grpSp>
          <p:nvGrpSpPr>
            <p:cNvPr id="39948" name="Group 1"/>
            <p:cNvGrpSpPr>
              <a:grpSpLocks/>
            </p:cNvGrpSpPr>
            <p:nvPr/>
          </p:nvGrpSpPr>
          <p:grpSpPr bwMode="auto">
            <a:xfrm>
              <a:off x="4165600" y="4371975"/>
              <a:ext cx="1630363" cy="1001713"/>
              <a:chOff x="3931325" y="2285999"/>
              <a:chExt cx="1631275" cy="1000894"/>
            </a:xfrm>
          </p:grpSpPr>
          <p:grpSp>
            <p:nvGrpSpPr>
              <p:cNvPr id="39951" name="Group 55"/>
              <p:cNvGrpSpPr>
                <a:grpSpLocks/>
              </p:cNvGrpSpPr>
              <p:nvPr/>
            </p:nvGrpSpPr>
            <p:grpSpPr bwMode="auto">
              <a:xfrm>
                <a:off x="3931325" y="2285999"/>
                <a:ext cx="1631275" cy="1000893"/>
                <a:chOff x="2880" y="1296"/>
                <a:chExt cx="1296" cy="912"/>
              </a:xfrm>
            </p:grpSpPr>
            <p:sp>
              <p:nvSpPr>
                <p:cNvPr id="40010" name="Rectangle 56"/>
                <p:cNvSpPr>
                  <a:spLocks noChangeArrowheads="1"/>
                </p:cNvSpPr>
                <p:nvPr/>
              </p:nvSpPr>
              <p:spPr bwMode="auto">
                <a:xfrm>
                  <a:off x="2880" y="1296"/>
                  <a:ext cx="1296" cy="912"/>
                </a:xfrm>
                <a:prstGeom prst="rect">
                  <a:avLst/>
                </a:prstGeom>
                <a:solidFill>
                  <a:schemeClr val="bg2"/>
                </a:solidFill>
                <a:ln w="9525">
                  <a:miter lim="800000"/>
                  <a:headEnd/>
                  <a:tailEnd/>
                </a:ln>
                <a:scene3d>
                  <a:camera prst="legacyPerspectiveTopRight"/>
                  <a:lightRig rig="legacyFlat3" dir="b"/>
                </a:scene3d>
                <a:sp3d extrusionH="3630600" prstMaterial="legacyMetal">
                  <a:bevelT w="13500" h="13500" prst="angle"/>
                  <a:bevelB w="13500" h="13500" prst="angle"/>
                  <a:extrusionClr>
                    <a:schemeClr val="bg2"/>
                  </a:extrusionClr>
                </a:sp3d>
              </p:spPr>
              <p:txBody>
                <a:bodyPr wrap="none" anchor="ctr">
                  <a:flatTx/>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40011" name="Freeform 57"/>
                <p:cNvSpPr>
                  <a:spLocks/>
                </p:cNvSpPr>
                <p:nvPr/>
              </p:nvSpPr>
              <p:spPr bwMode="auto">
                <a:xfrm>
                  <a:off x="2880" y="1738"/>
                  <a:ext cx="1290" cy="470"/>
                </a:xfrm>
                <a:custGeom>
                  <a:avLst/>
                  <a:gdLst>
                    <a:gd name="T0" fmla="*/ 0 w 1268"/>
                    <a:gd name="T1" fmla="*/ 379 h 476"/>
                    <a:gd name="T2" fmla="*/ 1728 w 1268"/>
                    <a:gd name="T3" fmla="*/ 379 h 476"/>
                    <a:gd name="T4" fmla="*/ 1728 w 1268"/>
                    <a:gd name="T5" fmla="*/ 0 h 476"/>
                    <a:gd name="T6" fmla="*/ 802 w 1268"/>
                    <a:gd name="T7" fmla="*/ 0 h 476"/>
                    <a:gd name="T8" fmla="*/ 0 w 1268"/>
                    <a:gd name="T9" fmla="*/ 379 h 476"/>
                    <a:gd name="T10" fmla="*/ 0 60000 65536"/>
                    <a:gd name="T11" fmla="*/ 0 60000 65536"/>
                    <a:gd name="T12" fmla="*/ 0 60000 65536"/>
                    <a:gd name="T13" fmla="*/ 0 60000 65536"/>
                    <a:gd name="T14" fmla="*/ 0 60000 65536"/>
                    <a:gd name="T15" fmla="*/ 0 w 1268"/>
                    <a:gd name="T16" fmla="*/ 0 h 476"/>
                    <a:gd name="T17" fmla="*/ 1268 w 1268"/>
                    <a:gd name="T18" fmla="*/ 476 h 476"/>
                  </a:gdLst>
                  <a:ahLst/>
                  <a:cxnLst>
                    <a:cxn ang="T10">
                      <a:pos x="T0" y="T1"/>
                    </a:cxn>
                    <a:cxn ang="T11">
                      <a:pos x="T2" y="T3"/>
                    </a:cxn>
                    <a:cxn ang="T12">
                      <a:pos x="T4" y="T5"/>
                    </a:cxn>
                    <a:cxn ang="T13">
                      <a:pos x="T6" y="T7"/>
                    </a:cxn>
                    <a:cxn ang="T14">
                      <a:pos x="T8" y="T9"/>
                    </a:cxn>
                  </a:cxnLst>
                  <a:rect l="T15" t="T16" r="T17" b="T18"/>
                  <a:pathLst>
                    <a:path w="1268" h="476">
                      <a:moveTo>
                        <a:pt x="0" y="476"/>
                      </a:moveTo>
                      <a:lnTo>
                        <a:pt x="1268" y="476"/>
                      </a:lnTo>
                      <a:lnTo>
                        <a:pt x="1268" y="0"/>
                      </a:lnTo>
                      <a:lnTo>
                        <a:pt x="588" y="0"/>
                      </a:lnTo>
                      <a:lnTo>
                        <a:pt x="0" y="476"/>
                      </a:lnTo>
                      <a:close/>
                    </a:path>
                  </a:pathLst>
                </a:custGeom>
                <a:solidFill>
                  <a:srgbClr val="C0C0C0"/>
                </a:solidFill>
                <a:ln w="9525">
                  <a:solidFill>
                    <a:schemeClr val="tx1"/>
                  </a:solidFill>
                  <a:round/>
                  <a:headEnd/>
                  <a:tailEnd/>
                </a:ln>
              </p:spPr>
              <p:txBody>
                <a:bodyPr/>
                <a:lstStyle/>
                <a:p>
                  <a:endParaRPr lang="en-GB"/>
                </a:p>
              </p:txBody>
            </p:sp>
            <p:sp>
              <p:nvSpPr>
                <p:cNvPr id="40012" name="Line 58"/>
                <p:cNvSpPr>
                  <a:spLocks noChangeShapeType="1"/>
                </p:cNvSpPr>
                <p:nvPr/>
              </p:nvSpPr>
              <p:spPr bwMode="auto">
                <a:xfrm flipH="1" flipV="1">
                  <a:off x="3468" y="1308"/>
                  <a:ext cx="2" cy="432"/>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39952" name="Group 65"/>
              <p:cNvGrpSpPr>
                <a:grpSpLocks/>
              </p:cNvGrpSpPr>
              <p:nvPr/>
            </p:nvGrpSpPr>
            <p:grpSpPr bwMode="auto">
              <a:xfrm>
                <a:off x="4057222" y="2448693"/>
                <a:ext cx="1409700" cy="838200"/>
                <a:chOff x="1964" y="1163"/>
                <a:chExt cx="744" cy="399"/>
              </a:xfrm>
            </p:grpSpPr>
            <p:sp>
              <p:nvSpPr>
                <p:cNvPr id="39953" name="Freeform 66"/>
                <p:cNvSpPr>
                  <a:spLocks/>
                </p:cNvSpPr>
                <p:nvPr/>
              </p:nvSpPr>
              <p:spPr bwMode="auto">
                <a:xfrm>
                  <a:off x="2093" y="1163"/>
                  <a:ext cx="72" cy="40"/>
                </a:xfrm>
                <a:custGeom>
                  <a:avLst/>
                  <a:gdLst>
                    <a:gd name="T0" fmla="*/ 0 w 145"/>
                    <a:gd name="T1" fmla="*/ 0 h 80"/>
                    <a:gd name="T2" fmla="*/ 0 w 145"/>
                    <a:gd name="T3" fmla="*/ 1 h 80"/>
                    <a:gd name="T4" fmla="*/ 0 w 145"/>
                    <a:gd name="T5" fmla="*/ 1 h 80"/>
                    <a:gd name="T6" fmla="*/ 0 w 145"/>
                    <a:gd name="T7" fmla="*/ 1 h 80"/>
                    <a:gd name="T8" fmla="*/ 0 w 145"/>
                    <a:gd name="T9" fmla="*/ 1 h 80"/>
                    <a:gd name="T10" fmla="*/ 0 w 145"/>
                    <a:gd name="T11" fmla="*/ 1 h 80"/>
                    <a:gd name="T12" fmla="*/ 0 w 145"/>
                    <a:gd name="T13" fmla="*/ 1 h 80"/>
                    <a:gd name="T14" fmla="*/ 0 w 145"/>
                    <a:gd name="T15" fmla="*/ 1 h 80"/>
                    <a:gd name="T16" fmla="*/ 0 w 145"/>
                    <a:gd name="T17" fmla="*/ 1 h 80"/>
                    <a:gd name="T18" fmla="*/ 0 w 145"/>
                    <a:gd name="T19" fmla="*/ 1 h 80"/>
                    <a:gd name="T20" fmla="*/ 0 w 145"/>
                    <a:gd name="T21" fmla="*/ 1 h 80"/>
                    <a:gd name="T22" fmla="*/ 0 w 145"/>
                    <a:gd name="T23" fmla="*/ 1 h 80"/>
                    <a:gd name="T24" fmla="*/ 0 w 145"/>
                    <a:gd name="T25" fmla="*/ 1 h 80"/>
                    <a:gd name="T26" fmla="*/ 0 w 145"/>
                    <a:gd name="T27" fmla="*/ 1 h 80"/>
                    <a:gd name="T28" fmla="*/ 0 w 145"/>
                    <a:gd name="T29" fmla="*/ 1 h 80"/>
                    <a:gd name="T30" fmla="*/ 0 w 145"/>
                    <a:gd name="T31" fmla="*/ 1 h 80"/>
                    <a:gd name="T32" fmla="*/ 0 w 145"/>
                    <a:gd name="T33" fmla="*/ 1 h 80"/>
                    <a:gd name="T34" fmla="*/ 0 w 145"/>
                    <a:gd name="T35" fmla="*/ 1 h 80"/>
                    <a:gd name="T36" fmla="*/ 0 w 145"/>
                    <a:gd name="T37" fmla="*/ 1 h 80"/>
                    <a:gd name="T38" fmla="*/ 0 w 145"/>
                    <a:gd name="T39" fmla="*/ 0 h 80"/>
                    <a:gd name="T40" fmla="*/ 0 w 145"/>
                    <a:gd name="T41" fmla="*/ 0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5"/>
                    <a:gd name="T64" fmla="*/ 0 h 80"/>
                    <a:gd name="T65" fmla="*/ 145 w 145"/>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5" h="80">
                      <a:moveTo>
                        <a:pt x="13" y="0"/>
                      </a:moveTo>
                      <a:lnTo>
                        <a:pt x="8" y="1"/>
                      </a:lnTo>
                      <a:lnTo>
                        <a:pt x="4" y="4"/>
                      </a:lnTo>
                      <a:lnTo>
                        <a:pt x="2" y="8"/>
                      </a:lnTo>
                      <a:lnTo>
                        <a:pt x="0" y="13"/>
                      </a:lnTo>
                      <a:lnTo>
                        <a:pt x="0" y="66"/>
                      </a:lnTo>
                      <a:lnTo>
                        <a:pt x="2" y="72"/>
                      </a:lnTo>
                      <a:lnTo>
                        <a:pt x="4" y="77"/>
                      </a:lnTo>
                      <a:lnTo>
                        <a:pt x="8" y="79"/>
                      </a:lnTo>
                      <a:lnTo>
                        <a:pt x="13" y="80"/>
                      </a:lnTo>
                      <a:lnTo>
                        <a:pt x="132" y="80"/>
                      </a:lnTo>
                      <a:lnTo>
                        <a:pt x="137" y="79"/>
                      </a:lnTo>
                      <a:lnTo>
                        <a:pt x="141" y="77"/>
                      </a:lnTo>
                      <a:lnTo>
                        <a:pt x="143" y="72"/>
                      </a:lnTo>
                      <a:lnTo>
                        <a:pt x="145" y="66"/>
                      </a:lnTo>
                      <a:lnTo>
                        <a:pt x="145" y="13"/>
                      </a:lnTo>
                      <a:lnTo>
                        <a:pt x="143" y="8"/>
                      </a:lnTo>
                      <a:lnTo>
                        <a:pt x="141" y="4"/>
                      </a:lnTo>
                      <a:lnTo>
                        <a:pt x="137" y="1"/>
                      </a:lnTo>
                      <a:lnTo>
                        <a:pt x="132" y="0"/>
                      </a:lnTo>
                      <a:lnTo>
                        <a:pt x="13" y="0"/>
                      </a:lnTo>
                      <a:close/>
                    </a:path>
                  </a:pathLst>
                </a:custGeom>
                <a:solidFill>
                  <a:srgbClr val="00CC66"/>
                </a:solidFill>
                <a:ln w="6350">
                  <a:solidFill>
                    <a:srgbClr val="000000"/>
                  </a:solidFill>
                  <a:round/>
                  <a:headEnd/>
                  <a:tailEnd/>
                </a:ln>
              </p:spPr>
              <p:txBody>
                <a:bodyPr/>
                <a:lstStyle/>
                <a:p>
                  <a:endParaRPr lang="en-GB"/>
                </a:p>
              </p:txBody>
            </p:sp>
            <p:sp>
              <p:nvSpPr>
                <p:cNvPr id="39954" name="Oval 67"/>
                <p:cNvSpPr>
                  <a:spLocks noChangeArrowheads="1"/>
                </p:cNvSpPr>
                <p:nvPr/>
              </p:nvSpPr>
              <p:spPr bwMode="auto">
                <a:xfrm>
                  <a:off x="1964" y="1166"/>
                  <a:ext cx="58" cy="34"/>
                </a:xfrm>
                <a:prstGeom prst="ellipse">
                  <a:avLst/>
                </a:prstGeom>
                <a:solidFill>
                  <a:srgbClr val="FFCC00"/>
                </a:solidFill>
                <a:ln w="6350">
                  <a:solidFill>
                    <a:srgbClr val="00000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39955" name="Freeform 68"/>
                <p:cNvSpPr>
                  <a:spLocks/>
                </p:cNvSpPr>
                <p:nvPr/>
              </p:nvSpPr>
              <p:spPr bwMode="auto">
                <a:xfrm>
                  <a:off x="2351" y="1163"/>
                  <a:ext cx="72" cy="40"/>
                </a:xfrm>
                <a:custGeom>
                  <a:avLst/>
                  <a:gdLst>
                    <a:gd name="T0" fmla="*/ 1 w 144"/>
                    <a:gd name="T1" fmla="*/ 0 h 80"/>
                    <a:gd name="T2" fmla="*/ 1 w 144"/>
                    <a:gd name="T3" fmla="*/ 1 h 80"/>
                    <a:gd name="T4" fmla="*/ 1 w 144"/>
                    <a:gd name="T5" fmla="*/ 1 h 80"/>
                    <a:gd name="T6" fmla="*/ 1 w 144"/>
                    <a:gd name="T7" fmla="*/ 1 h 80"/>
                    <a:gd name="T8" fmla="*/ 0 w 144"/>
                    <a:gd name="T9" fmla="*/ 1 h 80"/>
                    <a:gd name="T10" fmla="*/ 0 w 144"/>
                    <a:gd name="T11" fmla="*/ 1 h 80"/>
                    <a:gd name="T12" fmla="*/ 1 w 144"/>
                    <a:gd name="T13" fmla="*/ 1 h 80"/>
                    <a:gd name="T14" fmla="*/ 1 w 144"/>
                    <a:gd name="T15" fmla="*/ 1 h 80"/>
                    <a:gd name="T16" fmla="*/ 1 w 144"/>
                    <a:gd name="T17" fmla="*/ 1 h 80"/>
                    <a:gd name="T18" fmla="*/ 1 w 144"/>
                    <a:gd name="T19" fmla="*/ 1 h 80"/>
                    <a:gd name="T20" fmla="*/ 1 w 144"/>
                    <a:gd name="T21" fmla="*/ 1 h 80"/>
                    <a:gd name="T22" fmla="*/ 1 w 144"/>
                    <a:gd name="T23" fmla="*/ 1 h 80"/>
                    <a:gd name="T24" fmla="*/ 1 w 144"/>
                    <a:gd name="T25" fmla="*/ 1 h 80"/>
                    <a:gd name="T26" fmla="*/ 1 w 144"/>
                    <a:gd name="T27" fmla="*/ 1 h 80"/>
                    <a:gd name="T28" fmla="*/ 1 w 144"/>
                    <a:gd name="T29" fmla="*/ 1 h 80"/>
                    <a:gd name="T30" fmla="*/ 1 w 144"/>
                    <a:gd name="T31" fmla="*/ 1 h 80"/>
                    <a:gd name="T32" fmla="*/ 1 w 144"/>
                    <a:gd name="T33" fmla="*/ 1 h 80"/>
                    <a:gd name="T34" fmla="*/ 1 w 144"/>
                    <a:gd name="T35" fmla="*/ 1 h 80"/>
                    <a:gd name="T36" fmla="*/ 1 w 144"/>
                    <a:gd name="T37" fmla="*/ 1 h 80"/>
                    <a:gd name="T38" fmla="*/ 1 w 144"/>
                    <a:gd name="T39" fmla="*/ 0 h 80"/>
                    <a:gd name="T40" fmla="*/ 1 w 144"/>
                    <a:gd name="T41" fmla="*/ 0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80"/>
                    <a:gd name="T65" fmla="*/ 144 w 144"/>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80">
                      <a:moveTo>
                        <a:pt x="12" y="0"/>
                      </a:moveTo>
                      <a:lnTo>
                        <a:pt x="7" y="1"/>
                      </a:lnTo>
                      <a:lnTo>
                        <a:pt x="3" y="4"/>
                      </a:lnTo>
                      <a:lnTo>
                        <a:pt x="1" y="8"/>
                      </a:lnTo>
                      <a:lnTo>
                        <a:pt x="0" y="13"/>
                      </a:lnTo>
                      <a:lnTo>
                        <a:pt x="0" y="66"/>
                      </a:lnTo>
                      <a:lnTo>
                        <a:pt x="1" y="72"/>
                      </a:lnTo>
                      <a:lnTo>
                        <a:pt x="3" y="77"/>
                      </a:lnTo>
                      <a:lnTo>
                        <a:pt x="7" y="79"/>
                      </a:lnTo>
                      <a:lnTo>
                        <a:pt x="12" y="80"/>
                      </a:lnTo>
                      <a:lnTo>
                        <a:pt x="131" y="80"/>
                      </a:lnTo>
                      <a:lnTo>
                        <a:pt x="136" y="79"/>
                      </a:lnTo>
                      <a:lnTo>
                        <a:pt x="140" y="77"/>
                      </a:lnTo>
                      <a:lnTo>
                        <a:pt x="142" y="72"/>
                      </a:lnTo>
                      <a:lnTo>
                        <a:pt x="144" y="66"/>
                      </a:lnTo>
                      <a:lnTo>
                        <a:pt x="144" y="13"/>
                      </a:lnTo>
                      <a:lnTo>
                        <a:pt x="142" y="8"/>
                      </a:lnTo>
                      <a:lnTo>
                        <a:pt x="140" y="4"/>
                      </a:lnTo>
                      <a:lnTo>
                        <a:pt x="136" y="1"/>
                      </a:lnTo>
                      <a:lnTo>
                        <a:pt x="131" y="0"/>
                      </a:lnTo>
                      <a:lnTo>
                        <a:pt x="12" y="0"/>
                      </a:lnTo>
                      <a:close/>
                    </a:path>
                  </a:pathLst>
                </a:custGeom>
                <a:solidFill>
                  <a:srgbClr val="00CC66"/>
                </a:solidFill>
                <a:ln w="6350">
                  <a:solidFill>
                    <a:srgbClr val="000000"/>
                  </a:solidFill>
                  <a:round/>
                  <a:headEnd/>
                  <a:tailEnd/>
                </a:ln>
              </p:spPr>
              <p:txBody>
                <a:bodyPr/>
                <a:lstStyle/>
                <a:p>
                  <a:endParaRPr lang="en-GB"/>
                </a:p>
              </p:txBody>
            </p:sp>
            <p:sp>
              <p:nvSpPr>
                <p:cNvPr id="39956" name="Oval 69"/>
                <p:cNvSpPr>
                  <a:spLocks noChangeArrowheads="1"/>
                </p:cNvSpPr>
                <p:nvPr/>
              </p:nvSpPr>
              <p:spPr bwMode="auto">
                <a:xfrm>
                  <a:off x="2232" y="1166"/>
                  <a:ext cx="59" cy="34"/>
                </a:xfrm>
                <a:prstGeom prst="ellipse">
                  <a:avLst/>
                </a:prstGeom>
                <a:solidFill>
                  <a:srgbClr val="FFCC00"/>
                </a:solidFill>
                <a:ln w="6350">
                  <a:solidFill>
                    <a:srgbClr val="00000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39957" name="Freeform 70"/>
                <p:cNvSpPr>
                  <a:spLocks/>
                </p:cNvSpPr>
                <p:nvPr/>
              </p:nvSpPr>
              <p:spPr bwMode="auto">
                <a:xfrm>
                  <a:off x="2624" y="1164"/>
                  <a:ext cx="72" cy="39"/>
                </a:xfrm>
                <a:custGeom>
                  <a:avLst/>
                  <a:gdLst>
                    <a:gd name="T0" fmla="*/ 1 w 144"/>
                    <a:gd name="T1" fmla="*/ 0 h 79"/>
                    <a:gd name="T2" fmla="*/ 1 w 144"/>
                    <a:gd name="T3" fmla="*/ 0 h 79"/>
                    <a:gd name="T4" fmla="*/ 1 w 144"/>
                    <a:gd name="T5" fmla="*/ 0 h 79"/>
                    <a:gd name="T6" fmla="*/ 1 w 144"/>
                    <a:gd name="T7" fmla="*/ 0 h 79"/>
                    <a:gd name="T8" fmla="*/ 0 w 144"/>
                    <a:gd name="T9" fmla="*/ 0 h 79"/>
                    <a:gd name="T10" fmla="*/ 0 w 144"/>
                    <a:gd name="T11" fmla="*/ 0 h 79"/>
                    <a:gd name="T12" fmla="*/ 1 w 144"/>
                    <a:gd name="T13" fmla="*/ 0 h 79"/>
                    <a:gd name="T14" fmla="*/ 1 w 144"/>
                    <a:gd name="T15" fmla="*/ 0 h 79"/>
                    <a:gd name="T16" fmla="*/ 1 w 144"/>
                    <a:gd name="T17" fmla="*/ 0 h 79"/>
                    <a:gd name="T18" fmla="*/ 1 w 144"/>
                    <a:gd name="T19" fmla="*/ 0 h 79"/>
                    <a:gd name="T20" fmla="*/ 1 w 144"/>
                    <a:gd name="T21" fmla="*/ 0 h 79"/>
                    <a:gd name="T22" fmla="*/ 1 w 144"/>
                    <a:gd name="T23" fmla="*/ 0 h 79"/>
                    <a:gd name="T24" fmla="*/ 1 w 144"/>
                    <a:gd name="T25" fmla="*/ 0 h 79"/>
                    <a:gd name="T26" fmla="*/ 1 w 144"/>
                    <a:gd name="T27" fmla="*/ 0 h 79"/>
                    <a:gd name="T28" fmla="*/ 1 w 144"/>
                    <a:gd name="T29" fmla="*/ 0 h 79"/>
                    <a:gd name="T30" fmla="*/ 1 w 144"/>
                    <a:gd name="T31" fmla="*/ 0 h 79"/>
                    <a:gd name="T32" fmla="*/ 1 w 144"/>
                    <a:gd name="T33" fmla="*/ 0 h 79"/>
                    <a:gd name="T34" fmla="*/ 1 w 144"/>
                    <a:gd name="T35" fmla="*/ 0 h 79"/>
                    <a:gd name="T36" fmla="*/ 1 w 144"/>
                    <a:gd name="T37" fmla="*/ 0 h 79"/>
                    <a:gd name="T38" fmla="*/ 1 w 144"/>
                    <a:gd name="T39" fmla="*/ 0 h 79"/>
                    <a:gd name="T40" fmla="*/ 1 w 144"/>
                    <a:gd name="T41" fmla="*/ 0 h 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79"/>
                    <a:gd name="T65" fmla="*/ 144 w 144"/>
                    <a:gd name="T66" fmla="*/ 79 h 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79">
                      <a:moveTo>
                        <a:pt x="13" y="0"/>
                      </a:moveTo>
                      <a:lnTo>
                        <a:pt x="8" y="1"/>
                      </a:lnTo>
                      <a:lnTo>
                        <a:pt x="4" y="3"/>
                      </a:lnTo>
                      <a:lnTo>
                        <a:pt x="2" y="7"/>
                      </a:lnTo>
                      <a:lnTo>
                        <a:pt x="0" y="12"/>
                      </a:lnTo>
                      <a:lnTo>
                        <a:pt x="0" y="66"/>
                      </a:lnTo>
                      <a:lnTo>
                        <a:pt x="2" y="71"/>
                      </a:lnTo>
                      <a:lnTo>
                        <a:pt x="4" y="75"/>
                      </a:lnTo>
                      <a:lnTo>
                        <a:pt x="8" y="77"/>
                      </a:lnTo>
                      <a:lnTo>
                        <a:pt x="13" y="79"/>
                      </a:lnTo>
                      <a:lnTo>
                        <a:pt x="132" y="79"/>
                      </a:lnTo>
                      <a:lnTo>
                        <a:pt x="137" y="77"/>
                      </a:lnTo>
                      <a:lnTo>
                        <a:pt x="140" y="75"/>
                      </a:lnTo>
                      <a:lnTo>
                        <a:pt x="143" y="71"/>
                      </a:lnTo>
                      <a:lnTo>
                        <a:pt x="144" y="66"/>
                      </a:lnTo>
                      <a:lnTo>
                        <a:pt x="144" y="12"/>
                      </a:lnTo>
                      <a:lnTo>
                        <a:pt x="143" y="7"/>
                      </a:lnTo>
                      <a:lnTo>
                        <a:pt x="140" y="3"/>
                      </a:lnTo>
                      <a:lnTo>
                        <a:pt x="137" y="1"/>
                      </a:lnTo>
                      <a:lnTo>
                        <a:pt x="132" y="0"/>
                      </a:lnTo>
                      <a:lnTo>
                        <a:pt x="13" y="0"/>
                      </a:lnTo>
                      <a:close/>
                    </a:path>
                  </a:pathLst>
                </a:custGeom>
                <a:solidFill>
                  <a:srgbClr val="00CC66"/>
                </a:solidFill>
                <a:ln w="6350">
                  <a:solidFill>
                    <a:srgbClr val="000000"/>
                  </a:solidFill>
                  <a:round/>
                  <a:headEnd/>
                  <a:tailEnd/>
                </a:ln>
              </p:spPr>
              <p:txBody>
                <a:bodyPr/>
                <a:lstStyle/>
                <a:p>
                  <a:endParaRPr lang="en-GB"/>
                </a:p>
              </p:txBody>
            </p:sp>
            <p:sp>
              <p:nvSpPr>
                <p:cNvPr id="39958" name="Oval 71"/>
                <p:cNvSpPr>
                  <a:spLocks noChangeArrowheads="1"/>
                </p:cNvSpPr>
                <p:nvPr/>
              </p:nvSpPr>
              <p:spPr bwMode="auto">
                <a:xfrm>
                  <a:off x="2490" y="1166"/>
                  <a:ext cx="59" cy="34"/>
                </a:xfrm>
                <a:prstGeom prst="ellipse">
                  <a:avLst/>
                </a:prstGeom>
                <a:solidFill>
                  <a:srgbClr val="FFCC00"/>
                </a:solidFill>
                <a:ln w="6350">
                  <a:solidFill>
                    <a:srgbClr val="00000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39959" name="Oval 72"/>
                <p:cNvSpPr>
                  <a:spLocks noChangeArrowheads="1"/>
                </p:cNvSpPr>
                <p:nvPr/>
              </p:nvSpPr>
              <p:spPr bwMode="auto">
                <a:xfrm>
                  <a:off x="2650" y="1381"/>
                  <a:ext cx="58" cy="34"/>
                </a:xfrm>
                <a:prstGeom prst="ellipse">
                  <a:avLst/>
                </a:prstGeom>
                <a:solidFill>
                  <a:srgbClr val="FFCC00"/>
                </a:solidFill>
                <a:ln w="6350">
                  <a:solidFill>
                    <a:srgbClr val="00000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39960" name="Freeform 73"/>
                <p:cNvSpPr>
                  <a:spLocks/>
                </p:cNvSpPr>
                <p:nvPr/>
              </p:nvSpPr>
              <p:spPr bwMode="auto">
                <a:xfrm>
                  <a:off x="2093" y="1281"/>
                  <a:ext cx="72" cy="40"/>
                </a:xfrm>
                <a:custGeom>
                  <a:avLst/>
                  <a:gdLst>
                    <a:gd name="T0" fmla="*/ 0 w 145"/>
                    <a:gd name="T1" fmla="*/ 0 h 81"/>
                    <a:gd name="T2" fmla="*/ 0 w 145"/>
                    <a:gd name="T3" fmla="*/ 0 h 81"/>
                    <a:gd name="T4" fmla="*/ 0 w 145"/>
                    <a:gd name="T5" fmla="*/ 0 h 81"/>
                    <a:gd name="T6" fmla="*/ 0 w 145"/>
                    <a:gd name="T7" fmla="*/ 0 h 81"/>
                    <a:gd name="T8" fmla="*/ 0 w 145"/>
                    <a:gd name="T9" fmla="*/ 0 h 81"/>
                    <a:gd name="T10" fmla="*/ 0 w 145"/>
                    <a:gd name="T11" fmla="*/ 0 h 81"/>
                    <a:gd name="T12" fmla="*/ 0 w 145"/>
                    <a:gd name="T13" fmla="*/ 0 h 81"/>
                    <a:gd name="T14" fmla="*/ 0 w 145"/>
                    <a:gd name="T15" fmla="*/ 0 h 81"/>
                    <a:gd name="T16" fmla="*/ 0 w 145"/>
                    <a:gd name="T17" fmla="*/ 0 h 81"/>
                    <a:gd name="T18" fmla="*/ 0 w 145"/>
                    <a:gd name="T19" fmla="*/ 0 h 81"/>
                    <a:gd name="T20" fmla="*/ 0 w 145"/>
                    <a:gd name="T21" fmla="*/ 0 h 81"/>
                    <a:gd name="T22" fmla="*/ 0 w 145"/>
                    <a:gd name="T23" fmla="*/ 0 h 81"/>
                    <a:gd name="T24" fmla="*/ 0 w 145"/>
                    <a:gd name="T25" fmla="*/ 0 h 81"/>
                    <a:gd name="T26" fmla="*/ 0 w 145"/>
                    <a:gd name="T27" fmla="*/ 0 h 81"/>
                    <a:gd name="T28" fmla="*/ 0 w 145"/>
                    <a:gd name="T29" fmla="*/ 0 h 81"/>
                    <a:gd name="T30" fmla="*/ 0 w 145"/>
                    <a:gd name="T31" fmla="*/ 0 h 81"/>
                    <a:gd name="T32" fmla="*/ 0 w 145"/>
                    <a:gd name="T33" fmla="*/ 0 h 81"/>
                    <a:gd name="T34" fmla="*/ 0 w 145"/>
                    <a:gd name="T35" fmla="*/ 0 h 81"/>
                    <a:gd name="T36" fmla="*/ 0 w 145"/>
                    <a:gd name="T37" fmla="*/ 0 h 81"/>
                    <a:gd name="T38" fmla="*/ 0 w 145"/>
                    <a:gd name="T39" fmla="*/ 0 h 81"/>
                    <a:gd name="T40" fmla="*/ 0 w 145"/>
                    <a:gd name="T41" fmla="*/ 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5"/>
                    <a:gd name="T64" fmla="*/ 0 h 81"/>
                    <a:gd name="T65" fmla="*/ 145 w 145"/>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5" h="81">
                      <a:moveTo>
                        <a:pt x="13" y="0"/>
                      </a:moveTo>
                      <a:lnTo>
                        <a:pt x="8" y="2"/>
                      </a:lnTo>
                      <a:lnTo>
                        <a:pt x="4" y="4"/>
                      </a:lnTo>
                      <a:lnTo>
                        <a:pt x="2" y="8"/>
                      </a:lnTo>
                      <a:lnTo>
                        <a:pt x="0" y="13"/>
                      </a:lnTo>
                      <a:lnTo>
                        <a:pt x="0" y="67"/>
                      </a:lnTo>
                      <a:lnTo>
                        <a:pt x="2" y="72"/>
                      </a:lnTo>
                      <a:lnTo>
                        <a:pt x="4" y="77"/>
                      </a:lnTo>
                      <a:lnTo>
                        <a:pt x="8" y="79"/>
                      </a:lnTo>
                      <a:lnTo>
                        <a:pt x="13" y="81"/>
                      </a:lnTo>
                      <a:lnTo>
                        <a:pt x="132" y="81"/>
                      </a:lnTo>
                      <a:lnTo>
                        <a:pt x="137" y="79"/>
                      </a:lnTo>
                      <a:lnTo>
                        <a:pt x="141" y="77"/>
                      </a:lnTo>
                      <a:lnTo>
                        <a:pt x="143" y="72"/>
                      </a:lnTo>
                      <a:lnTo>
                        <a:pt x="145" y="67"/>
                      </a:lnTo>
                      <a:lnTo>
                        <a:pt x="145" y="13"/>
                      </a:lnTo>
                      <a:lnTo>
                        <a:pt x="143" y="8"/>
                      </a:lnTo>
                      <a:lnTo>
                        <a:pt x="141" y="4"/>
                      </a:lnTo>
                      <a:lnTo>
                        <a:pt x="137" y="2"/>
                      </a:lnTo>
                      <a:lnTo>
                        <a:pt x="132" y="0"/>
                      </a:lnTo>
                      <a:lnTo>
                        <a:pt x="13" y="0"/>
                      </a:lnTo>
                      <a:close/>
                    </a:path>
                  </a:pathLst>
                </a:custGeom>
                <a:solidFill>
                  <a:srgbClr val="00CC66"/>
                </a:solidFill>
                <a:ln w="6350">
                  <a:solidFill>
                    <a:srgbClr val="000000"/>
                  </a:solidFill>
                  <a:round/>
                  <a:headEnd/>
                  <a:tailEnd/>
                </a:ln>
              </p:spPr>
              <p:txBody>
                <a:bodyPr/>
                <a:lstStyle/>
                <a:p>
                  <a:endParaRPr lang="en-GB"/>
                </a:p>
              </p:txBody>
            </p:sp>
            <p:sp>
              <p:nvSpPr>
                <p:cNvPr id="39961" name="Oval 74"/>
                <p:cNvSpPr>
                  <a:spLocks noChangeArrowheads="1"/>
                </p:cNvSpPr>
                <p:nvPr/>
              </p:nvSpPr>
              <p:spPr bwMode="auto">
                <a:xfrm>
                  <a:off x="1964" y="1285"/>
                  <a:ext cx="58" cy="34"/>
                </a:xfrm>
                <a:prstGeom prst="ellipse">
                  <a:avLst/>
                </a:prstGeom>
                <a:solidFill>
                  <a:srgbClr val="FFCC00"/>
                </a:solidFill>
                <a:ln w="6350">
                  <a:solidFill>
                    <a:srgbClr val="00000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39962" name="Freeform 75"/>
                <p:cNvSpPr>
                  <a:spLocks/>
                </p:cNvSpPr>
                <p:nvPr/>
              </p:nvSpPr>
              <p:spPr bwMode="auto">
                <a:xfrm>
                  <a:off x="2351" y="1281"/>
                  <a:ext cx="72" cy="40"/>
                </a:xfrm>
                <a:custGeom>
                  <a:avLst/>
                  <a:gdLst>
                    <a:gd name="T0" fmla="*/ 1 w 144"/>
                    <a:gd name="T1" fmla="*/ 0 h 81"/>
                    <a:gd name="T2" fmla="*/ 1 w 144"/>
                    <a:gd name="T3" fmla="*/ 0 h 81"/>
                    <a:gd name="T4" fmla="*/ 1 w 144"/>
                    <a:gd name="T5" fmla="*/ 0 h 81"/>
                    <a:gd name="T6" fmla="*/ 1 w 144"/>
                    <a:gd name="T7" fmla="*/ 0 h 81"/>
                    <a:gd name="T8" fmla="*/ 0 w 144"/>
                    <a:gd name="T9" fmla="*/ 0 h 81"/>
                    <a:gd name="T10" fmla="*/ 0 w 144"/>
                    <a:gd name="T11" fmla="*/ 0 h 81"/>
                    <a:gd name="T12" fmla="*/ 1 w 144"/>
                    <a:gd name="T13" fmla="*/ 0 h 81"/>
                    <a:gd name="T14" fmla="*/ 1 w 144"/>
                    <a:gd name="T15" fmla="*/ 0 h 81"/>
                    <a:gd name="T16" fmla="*/ 1 w 144"/>
                    <a:gd name="T17" fmla="*/ 0 h 81"/>
                    <a:gd name="T18" fmla="*/ 1 w 144"/>
                    <a:gd name="T19" fmla="*/ 0 h 81"/>
                    <a:gd name="T20" fmla="*/ 1 w 144"/>
                    <a:gd name="T21" fmla="*/ 0 h 81"/>
                    <a:gd name="T22" fmla="*/ 1 w 144"/>
                    <a:gd name="T23" fmla="*/ 0 h 81"/>
                    <a:gd name="T24" fmla="*/ 1 w 144"/>
                    <a:gd name="T25" fmla="*/ 0 h 81"/>
                    <a:gd name="T26" fmla="*/ 1 w 144"/>
                    <a:gd name="T27" fmla="*/ 0 h 81"/>
                    <a:gd name="T28" fmla="*/ 1 w 144"/>
                    <a:gd name="T29" fmla="*/ 0 h 81"/>
                    <a:gd name="T30" fmla="*/ 1 w 144"/>
                    <a:gd name="T31" fmla="*/ 0 h 81"/>
                    <a:gd name="T32" fmla="*/ 1 w 144"/>
                    <a:gd name="T33" fmla="*/ 0 h 81"/>
                    <a:gd name="T34" fmla="*/ 1 w 144"/>
                    <a:gd name="T35" fmla="*/ 0 h 81"/>
                    <a:gd name="T36" fmla="*/ 1 w 144"/>
                    <a:gd name="T37" fmla="*/ 0 h 81"/>
                    <a:gd name="T38" fmla="*/ 1 w 144"/>
                    <a:gd name="T39" fmla="*/ 0 h 81"/>
                    <a:gd name="T40" fmla="*/ 1 w 144"/>
                    <a:gd name="T41" fmla="*/ 0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81"/>
                    <a:gd name="T65" fmla="*/ 144 w 144"/>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81">
                      <a:moveTo>
                        <a:pt x="12" y="0"/>
                      </a:moveTo>
                      <a:lnTo>
                        <a:pt x="7" y="2"/>
                      </a:lnTo>
                      <a:lnTo>
                        <a:pt x="3" y="4"/>
                      </a:lnTo>
                      <a:lnTo>
                        <a:pt x="1" y="8"/>
                      </a:lnTo>
                      <a:lnTo>
                        <a:pt x="0" y="13"/>
                      </a:lnTo>
                      <a:lnTo>
                        <a:pt x="0" y="67"/>
                      </a:lnTo>
                      <a:lnTo>
                        <a:pt x="1" y="72"/>
                      </a:lnTo>
                      <a:lnTo>
                        <a:pt x="3" y="77"/>
                      </a:lnTo>
                      <a:lnTo>
                        <a:pt x="7" y="79"/>
                      </a:lnTo>
                      <a:lnTo>
                        <a:pt x="12" y="81"/>
                      </a:lnTo>
                      <a:lnTo>
                        <a:pt x="131" y="81"/>
                      </a:lnTo>
                      <a:lnTo>
                        <a:pt x="136" y="79"/>
                      </a:lnTo>
                      <a:lnTo>
                        <a:pt x="140" y="77"/>
                      </a:lnTo>
                      <a:lnTo>
                        <a:pt x="142" y="72"/>
                      </a:lnTo>
                      <a:lnTo>
                        <a:pt x="144" y="67"/>
                      </a:lnTo>
                      <a:lnTo>
                        <a:pt x="144" y="13"/>
                      </a:lnTo>
                      <a:lnTo>
                        <a:pt x="142" y="8"/>
                      </a:lnTo>
                      <a:lnTo>
                        <a:pt x="140" y="4"/>
                      </a:lnTo>
                      <a:lnTo>
                        <a:pt x="136" y="2"/>
                      </a:lnTo>
                      <a:lnTo>
                        <a:pt x="131" y="0"/>
                      </a:lnTo>
                      <a:lnTo>
                        <a:pt x="12" y="0"/>
                      </a:lnTo>
                      <a:close/>
                    </a:path>
                  </a:pathLst>
                </a:custGeom>
                <a:solidFill>
                  <a:srgbClr val="00CC66"/>
                </a:solidFill>
                <a:ln w="6350">
                  <a:solidFill>
                    <a:srgbClr val="000000"/>
                  </a:solidFill>
                  <a:round/>
                  <a:headEnd/>
                  <a:tailEnd/>
                </a:ln>
              </p:spPr>
              <p:txBody>
                <a:bodyPr/>
                <a:lstStyle/>
                <a:p>
                  <a:endParaRPr lang="en-GB"/>
                </a:p>
              </p:txBody>
            </p:sp>
            <p:sp>
              <p:nvSpPr>
                <p:cNvPr id="39963" name="Oval 76"/>
                <p:cNvSpPr>
                  <a:spLocks noChangeArrowheads="1"/>
                </p:cNvSpPr>
                <p:nvPr/>
              </p:nvSpPr>
              <p:spPr bwMode="auto">
                <a:xfrm>
                  <a:off x="2232" y="1285"/>
                  <a:ext cx="59" cy="34"/>
                </a:xfrm>
                <a:prstGeom prst="ellipse">
                  <a:avLst/>
                </a:prstGeom>
                <a:solidFill>
                  <a:srgbClr val="FFCC00"/>
                </a:solidFill>
                <a:ln w="6350">
                  <a:solidFill>
                    <a:srgbClr val="00000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39964" name="Group 77"/>
                <p:cNvGrpSpPr>
                  <a:grpSpLocks/>
                </p:cNvGrpSpPr>
                <p:nvPr/>
              </p:nvGrpSpPr>
              <p:grpSpPr bwMode="auto">
                <a:xfrm>
                  <a:off x="2022" y="1282"/>
                  <a:ext cx="72" cy="40"/>
                  <a:chOff x="2022" y="1282"/>
                  <a:chExt cx="72" cy="40"/>
                </a:xfrm>
              </p:grpSpPr>
              <p:sp>
                <p:nvSpPr>
                  <p:cNvPr id="40008" name="Line 78"/>
                  <p:cNvSpPr>
                    <a:spLocks noChangeShapeType="1"/>
                  </p:cNvSpPr>
                  <p:nvPr/>
                </p:nvSpPr>
                <p:spPr bwMode="auto">
                  <a:xfrm>
                    <a:off x="2022" y="1302"/>
                    <a:ext cx="33"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009" name="Freeform 79"/>
                  <p:cNvSpPr>
                    <a:spLocks/>
                  </p:cNvSpPr>
                  <p:nvPr/>
                </p:nvSpPr>
                <p:spPr bwMode="auto">
                  <a:xfrm>
                    <a:off x="2054" y="1282"/>
                    <a:ext cx="40" cy="40"/>
                  </a:xfrm>
                  <a:custGeom>
                    <a:avLst/>
                    <a:gdLst>
                      <a:gd name="T0" fmla="*/ 0 w 81"/>
                      <a:gd name="T1" fmla="*/ 1 h 80"/>
                      <a:gd name="T2" fmla="*/ 0 w 81"/>
                      <a:gd name="T3" fmla="*/ 1 h 80"/>
                      <a:gd name="T4" fmla="*/ 0 w 81"/>
                      <a:gd name="T5" fmla="*/ 0 h 80"/>
                      <a:gd name="T6" fmla="*/ 0 w 81"/>
                      <a:gd name="T7" fmla="*/ 1 h 80"/>
                      <a:gd name="T8" fmla="*/ 0 60000 65536"/>
                      <a:gd name="T9" fmla="*/ 0 60000 65536"/>
                      <a:gd name="T10" fmla="*/ 0 60000 65536"/>
                      <a:gd name="T11" fmla="*/ 0 60000 65536"/>
                      <a:gd name="T12" fmla="*/ 0 w 81"/>
                      <a:gd name="T13" fmla="*/ 0 h 80"/>
                      <a:gd name="T14" fmla="*/ 81 w 81"/>
                      <a:gd name="T15" fmla="*/ 80 h 80"/>
                    </a:gdLst>
                    <a:ahLst/>
                    <a:cxnLst>
                      <a:cxn ang="T8">
                        <a:pos x="T0" y="T1"/>
                      </a:cxn>
                      <a:cxn ang="T9">
                        <a:pos x="T2" y="T3"/>
                      </a:cxn>
                      <a:cxn ang="T10">
                        <a:pos x="T4" y="T5"/>
                      </a:cxn>
                      <a:cxn ang="T11">
                        <a:pos x="T6" y="T7"/>
                      </a:cxn>
                    </a:cxnLst>
                    <a:rect l="T12" t="T13" r="T14" b="T15"/>
                    <a:pathLst>
                      <a:path w="81" h="80">
                        <a:moveTo>
                          <a:pt x="0" y="80"/>
                        </a:moveTo>
                        <a:lnTo>
                          <a:pt x="81" y="39"/>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39965" name="Group 80"/>
                <p:cNvGrpSpPr>
                  <a:grpSpLocks/>
                </p:cNvGrpSpPr>
                <p:nvPr/>
              </p:nvGrpSpPr>
              <p:grpSpPr bwMode="auto">
                <a:xfrm>
                  <a:off x="2165" y="1282"/>
                  <a:ext cx="68" cy="40"/>
                  <a:chOff x="2165" y="1282"/>
                  <a:chExt cx="68" cy="40"/>
                </a:xfrm>
              </p:grpSpPr>
              <p:sp>
                <p:nvSpPr>
                  <p:cNvPr id="40006" name="Line 81"/>
                  <p:cNvSpPr>
                    <a:spLocks noChangeShapeType="1"/>
                  </p:cNvSpPr>
                  <p:nvPr/>
                </p:nvSpPr>
                <p:spPr bwMode="auto">
                  <a:xfrm>
                    <a:off x="2165" y="1302"/>
                    <a:ext cx="29"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007" name="Freeform 82"/>
                  <p:cNvSpPr>
                    <a:spLocks/>
                  </p:cNvSpPr>
                  <p:nvPr/>
                </p:nvSpPr>
                <p:spPr bwMode="auto">
                  <a:xfrm>
                    <a:off x="2193" y="1282"/>
                    <a:ext cx="40" cy="40"/>
                  </a:xfrm>
                  <a:custGeom>
                    <a:avLst/>
                    <a:gdLst>
                      <a:gd name="T0" fmla="*/ 0 w 81"/>
                      <a:gd name="T1" fmla="*/ 1 h 80"/>
                      <a:gd name="T2" fmla="*/ 0 w 81"/>
                      <a:gd name="T3" fmla="*/ 1 h 80"/>
                      <a:gd name="T4" fmla="*/ 0 w 81"/>
                      <a:gd name="T5" fmla="*/ 0 h 80"/>
                      <a:gd name="T6" fmla="*/ 0 w 81"/>
                      <a:gd name="T7" fmla="*/ 1 h 80"/>
                      <a:gd name="T8" fmla="*/ 0 60000 65536"/>
                      <a:gd name="T9" fmla="*/ 0 60000 65536"/>
                      <a:gd name="T10" fmla="*/ 0 60000 65536"/>
                      <a:gd name="T11" fmla="*/ 0 60000 65536"/>
                      <a:gd name="T12" fmla="*/ 0 w 81"/>
                      <a:gd name="T13" fmla="*/ 0 h 80"/>
                      <a:gd name="T14" fmla="*/ 81 w 81"/>
                      <a:gd name="T15" fmla="*/ 80 h 80"/>
                    </a:gdLst>
                    <a:ahLst/>
                    <a:cxnLst>
                      <a:cxn ang="T8">
                        <a:pos x="T0" y="T1"/>
                      </a:cxn>
                      <a:cxn ang="T9">
                        <a:pos x="T2" y="T3"/>
                      </a:cxn>
                      <a:cxn ang="T10">
                        <a:pos x="T4" y="T5"/>
                      </a:cxn>
                      <a:cxn ang="T11">
                        <a:pos x="T6" y="T7"/>
                      </a:cxn>
                    </a:cxnLst>
                    <a:rect l="T12" t="T13" r="T14" b="T15"/>
                    <a:pathLst>
                      <a:path w="81" h="80">
                        <a:moveTo>
                          <a:pt x="0" y="80"/>
                        </a:moveTo>
                        <a:lnTo>
                          <a:pt x="81" y="39"/>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39966" name="Group 83"/>
                <p:cNvGrpSpPr>
                  <a:grpSpLocks/>
                </p:cNvGrpSpPr>
                <p:nvPr/>
              </p:nvGrpSpPr>
              <p:grpSpPr bwMode="auto">
                <a:xfrm>
                  <a:off x="2290" y="1282"/>
                  <a:ext cx="61" cy="40"/>
                  <a:chOff x="2290" y="1282"/>
                  <a:chExt cx="61" cy="40"/>
                </a:xfrm>
              </p:grpSpPr>
              <p:sp>
                <p:nvSpPr>
                  <p:cNvPr id="40004" name="Line 84"/>
                  <p:cNvSpPr>
                    <a:spLocks noChangeShapeType="1"/>
                  </p:cNvSpPr>
                  <p:nvPr/>
                </p:nvSpPr>
                <p:spPr bwMode="auto">
                  <a:xfrm>
                    <a:off x="2290" y="1302"/>
                    <a:ext cx="23"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005" name="Freeform 85"/>
                  <p:cNvSpPr>
                    <a:spLocks/>
                  </p:cNvSpPr>
                  <p:nvPr/>
                </p:nvSpPr>
                <p:spPr bwMode="auto">
                  <a:xfrm>
                    <a:off x="2311" y="1282"/>
                    <a:ext cx="40" cy="40"/>
                  </a:xfrm>
                  <a:custGeom>
                    <a:avLst/>
                    <a:gdLst>
                      <a:gd name="T0" fmla="*/ 0 w 81"/>
                      <a:gd name="T1" fmla="*/ 1 h 80"/>
                      <a:gd name="T2" fmla="*/ 0 w 81"/>
                      <a:gd name="T3" fmla="*/ 1 h 80"/>
                      <a:gd name="T4" fmla="*/ 0 w 81"/>
                      <a:gd name="T5" fmla="*/ 0 h 80"/>
                      <a:gd name="T6" fmla="*/ 0 w 81"/>
                      <a:gd name="T7" fmla="*/ 1 h 80"/>
                      <a:gd name="T8" fmla="*/ 0 60000 65536"/>
                      <a:gd name="T9" fmla="*/ 0 60000 65536"/>
                      <a:gd name="T10" fmla="*/ 0 60000 65536"/>
                      <a:gd name="T11" fmla="*/ 0 60000 65536"/>
                      <a:gd name="T12" fmla="*/ 0 w 81"/>
                      <a:gd name="T13" fmla="*/ 0 h 80"/>
                      <a:gd name="T14" fmla="*/ 81 w 81"/>
                      <a:gd name="T15" fmla="*/ 80 h 80"/>
                    </a:gdLst>
                    <a:ahLst/>
                    <a:cxnLst>
                      <a:cxn ang="T8">
                        <a:pos x="T0" y="T1"/>
                      </a:cxn>
                      <a:cxn ang="T9">
                        <a:pos x="T2" y="T3"/>
                      </a:cxn>
                      <a:cxn ang="T10">
                        <a:pos x="T4" y="T5"/>
                      </a:cxn>
                      <a:cxn ang="T11">
                        <a:pos x="T6" y="T7"/>
                      </a:cxn>
                    </a:cxnLst>
                    <a:rect l="T12" t="T13" r="T14" b="T15"/>
                    <a:pathLst>
                      <a:path w="81" h="80">
                        <a:moveTo>
                          <a:pt x="0" y="80"/>
                        </a:moveTo>
                        <a:lnTo>
                          <a:pt x="81" y="39"/>
                        </a:lnTo>
                        <a:lnTo>
                          <a:pt x="0" y="0"/>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39967" name="Freeform 86"/>
                <p:cNvSpPr>
                  <a:spLocks/>
                </p:cNvSpPr>
                <p:nvPr/>
              </p:nvSpPr>
              <p:spPr bwMode="auto">
                <a:xfrm>
                  <a:off x="2093" y="1401"/>
                  <a:ext cx="72" cy="40"/>
                </a:xfrm>
                <a:custGeom>
                  <a:avLst/>
                  <a:gdLst>
                    <a:gd name="T0" fmla="*/ 0 w 145"/>
                    <a:gd name="T1" fmla="*/ 0 h 80"/>
                    <a:gd name="T2" fmla="*/ 0 w 145"/>
                    <a:gd name="T3" fmla="*/ 1 h 80"/>
                    <a:gd name="T4" fmla="*/ 0 w 145"/>
                    <a:gd name="T5" fmla="*/ 1 h 80"/>
                    <a:gd name="T6" fmla="*/ 0 w 145"/>
                    <a:gd name="T7" fmla="*/ 1 h 80"/>
                    <a:gd name="T8" fmla="*/ 0 w 145"/>
                    <a:gd name="T9" fmla="*/ 1 h 80"/>
                    <a:gd name="T10" fmla="*/ 0 w 145"/>
                    <a:gd name="T11" fmla="*/ 1 h 80"/>
                    <a:gd name="T12" fmla="*/ 0 w 145"/>
                    <a:gd name="T13" fmla="*/ 1 h 80"/>
                    <a:gd name="T14" fmla="*/ 0 w 145"/>
                    <a:gd name="T15" fmla="*/ 1 h 80"/>
                    <a:gd name="T16" fmla="*/ 0 w 145"/>
                    <a:gd name="T17" fmla="*/ 1 h 80"/>
                    <a:gd name="T18" fmla="*/ 0 w 145"/>
                    <a:gd name="T19" fmla="*/ 1 h 80"/>
                    <a:gd name="T20" fmla="*/ 0 w 145"/>
                    <a:gd name="T21" fmla="*/ 1 h 80"/>
                    <a:gd name="T22" fmla="*/ 0 w 145"/>
                    <a:gd name="T23" fmla="*/ 1 h 80"/>
                    <a:gd name="T24" fmla="*/ 0 w 145"/>
                    <a:gd name="T25" fmla="*/ 1 h 80"/>
                    <a:gd name="T26" fmla="*/ 0 w 145"/>
                    <a:gd name="T27" fmla="*/ 1 h 80"/>
                    <a:gd name="T28" fmla="*/ 0 w 145"/>
                    <a:gd name="T29" fmla="*/ 1 h 80"/>
                    <a:gd name="T30" fmla="*/ 0 w 145"/>
                    <a:gd name="T31" fmla="*/ 1 h 80"/>
                    <a:gd name="T32" fmla="*/ 0 w 145"/>
                    <a:gd name="T33" fmla="*/ 1 h 80"/>
                    <a:gd name="T34" fmla="*/ 0 w 145"/>
                    <a:gd name="T35" fmla="*/ 1 h 80"/>
                    <a:gd name="T36" fmla="*/ 0 w 145"/>
                    <a:gd name="T37" fmla="*/ 1 h 80"/>
                    <a:gd name="T38" fmla="*/ 0 w 145"/>
                    <a:gd name="T39" fmla="*/ 0 h 80"/>
                    <a:gd name="T40" fmla="*/ 0 w 145"/>
                    <a:gd name="T41" fmla="*/ 0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5"/>
                    <a:gd name="T64" fmla="*/ 0 h 80"/>
                    <a:gd name="T65" fmla="*/ 145 w 145"/>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5" h="80">
                      <a:moveTo>
                        <a:pt x="13" y="0"/>
                      </a:moveTo>
                      <a:lnTo>
                        <a:pt x="8" y="1"/>
                      </a:lnTo>
                      <a:lnTo>
                        <a:pt x="4" y="4"/>
                      </a:lnTo>
                      <a:lnTo>
                        <a:pt x="2" y="8"/>
                      </a:lnTo>
                      <a:lnTo>
                        <a:pt x="0" y="13"/>
                      </a:lnTo>
                      <a:lnTo>
                        <a:pt x="0" y="66"/>
                      </a:lnTo>
                      <a:lnTo>
                        <a:pt x="2" y="72"/>
                      </a:lnTo>
                      <a:lnTo>
                        <a:pt x="4" y="77"/>
                      </a:lnTo>
                      <a:lnTo>
                        <a:pt x="8" y="79"/>
                      </a:lnTo>
                      <a:lnTo>
                        <a:pt x="13" y="80"/>
                      </a:lnTo>
                      <a:lnTo>
                        <a:pt x="132" y="80"/>
                      </a:lnTo>
                      <a:lnTo>
                        <a:pt x="137" y="79"/>
                      </a:lnTo>
                      <a:lnTo>
                        <a:pt x="141" y="77"/>
                      </a:lnTo>
                      <a:lnTo>
                        <a:pt x="143" y="72"/>
                      </a:lnTo>
                      <a:lnTo>
                        <a:pt x="145" y="66"/>
                      </a:lnTo>
                      <a:lnTo>
                        <a:pt x="145" y="13"/>
                      </a:lnTo>
                      <a:lnTo>
                        <a:pt x="143" y="8"/>
                      </a:lnTo>
                      <a:lnTo>
                        <a:pt x="141" y="4"/>
                      </a:lnTo>
                      <a:lnTo>
                        <a:pt x="137" y="1"/>
                      </a:lnTo>
                      <a:lnTo>
                        <a:pt x="132" y="0"/>
                      </a:lnTo>
                      <a:lnTo>
                        <a:pt x="13" y="0"/>
                      </a:lnTo>
                      <a:close/>
                    </a:path>
                  </a:pathLst>
                </a:custGeom>
                <a:solidFill>
                  <a:srgbClr val="00CC66"/>
                </a:solidFill>
                <a:ln w="6350">
                  <a:solidFill>
                    <a:srgbClr val="000000"/>
                  </a:solidFill>
                  <a:round/>
                  <a:headEnd/>
                  <a:tailEnd/>
                </a:ln>
              </p:spPr>
              <p:txBody>
                <a:bodyPr/>
                <a:lstStyle/>
                <a:p>
                  <a:endParaRPr lang="en-GB"/>
                </a:p>
              </p:txBody>
            </p:sp>
            <p:sp>
              <p:nvSpPr>
                <p:cNvPr id="39968" name="Oval 87"/>
                <p:cNvSpPr>
                  <a:spLocks noChangeArrowheads="1"/>
                </p:cNvSpPr>
                <p:nvPr/>
              </p:nvSpPr>
              <p:spPr bwMode="auto">
                <a:xfrm>
                  <a:off x="1964" y="1405"/>
                  <a:ext cx="58" cy="34"/>
                </a:xfrm>
                <a:prstGeom prst="ellipse">
                  <a:avLst/>
                </a:prstGeom>
                <a:solidFill>
                  <a:srgbClr val="FFCC00"/>
                </a:solidFill>
                <a:ln w="6350">
                  <a:solidFill>
                    <a:srgbClr val="00000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39969" name="Freeform 88"/>
                <p:cNvSpPr>
                  <a:spLocks/>
                </p:cNvSpPr>
                <p:nvPr/>
              </p:nvSpPr>
              <p:spPr bwMode="auto">
                <a:xfrm>
                  <a:off x="2351" y="1401"/>
                  <a:ext cx="72" cy="40"/>
                </a:xfrm>
                <a:custGeom>
                  <a:avLst/>
                  <a:gdLst>
                    <a:gd name="T0" fmla="*/ 1 w 144"/>
                    <a:gd name="T1" fmla="*/ 0 h 80"/>
                    <a:gd name="T2" fmla="*/ 1 w 144"/>
                    <a:gd name="T3" fmla="*/ 1 h 80"/>
                    <a:gd name="T4" fmla="*/ 1 w 144"/>
                    <a:gd name="T5" fmla="*/ 1 h 80"/>
                    <a:gd name="T6" fmla="*/ 1 w 144"/>
                    <a:gd name="T7" fmla="*/ 1 h 80"/>
                    <a:gd name="T8" fmla="*/ 0 w 144"/>
                    <a:gd name="T9" fmla="*/ 1 h 80"/>
                    <a:gd name="T10" fmla="*/ 0 w 144"/>
                    <a:gd name="T11" fmla="*/ 1 h 80"/>
                    <a:gd name="T12" fmla="*/ 1 w 144"/>
                    <a:gd name="T13" fmla="*/ 1 h 80"/>
                    <a:gd name="T14" fmla="*/ 1 w 144"/>
                    <a:gd name="T15" fmla="*/ 1 h 80"/>
                    <a:gd name="T16" fmla="*/ 1 w 144"/>
                    <a:gd name="T17" fmla="*/ 1 h 80"/>
                    <a:gd name="T18" fmla="*/ 1 w 144"/>
                    <a:gd name="T19" fmla="*/ 1 h 80"/>
                    <a:gd name="T20" fmla="*/ 1 w 144"/>
                    <a:gd name="T21" fmla="*/ 1 h 80"/>
                    <a:gd name="T22" fmla="*/ 1 w 144"/>
                    <a:gd name="T23" fmla="*/ 1 h 80"/>
                    <a:gd name="T24" fmla="*/ 1 w 144"/>
                    <a:gd name="T25" fmla="*/ 1 h 80"/>
                    <a:gd name="T26" fmla="*/ 1 w 144"/>
                    <a:gd name="T27" fmla="*/ 1 h 80"/>
                    <a:gd name="T28" fmla="*/ 1 w 144"/>
                    <a:gd name="T29" fmla="*/ 1 h 80"/>
                    <a:gd name="T30" fmla="*/ 1 w 144"/>
                    <a:gd name="T31" fmla="*/ 1 h 80"/>
                    <a:gd name="T32" fmla="*/ 1 w 144"/>
                    <a:gd name="T33" fmla="*/ 1 h 80"/>
                    <a:gd name="T34" fmla="*/ 1 w 144"/>
                    <a:gd name="T35" fmla="*/ 1 h 80"/>
                    <a:gd name="T36" fmla="*/ 1 w 144"/>
                    <a:gd name="T37" fmla="*/ 1 h 80"/>
                    <a:gd name="T38" fmla="*/ 1 w 144"/>
                    <a:gd name="T39" fmla="*/ 0 h 80"/>
                    <a:gd name="T40" fmla="*/ 1 w 144"/>
                    <a:gd name="T41" fmla="*/ 0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4"/>
                    <a:gd name="T64" fmla="*/ 0 h 80"/>
                    <a:gd name="T65" fmla="*/ 144 w 144"/>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4" h="80">
                      <a:moveTo>
                        <a:pt x="12" y="0"/>
                      </a:moveTo>
                      <a:lnTo>
                        <a:pt x="7" y="1"/>
                      </a:lnTo>
                      <a:lnTo>
                        <a:pt x="3" y="4"/>
                      </a:lnTo>
                      <a:lnTo>
                        <a:pt x="1" y="8"/>
                      </a:lnTo>
                      <a:lnTo>
                        <a:pt x="0" y="13"/>
                      </a:lnTo>
                      <a:lnTo>
                        <a:pt x="0" y="66"/>
                      </a:lnTo>
                      <a:lnTo>
                        <a:pt x="1" y="72"/>
                      </a:lnTo>
                      <a:lnTo>
                        <a:pt x="3" y="77"/>
                      </a:lnTo>
                      <a:lnTo>
                        <a:pt x="7" y="79"/>
                      </a:lnTo>
                      <a:lnTo>
                        <a:pt x="12" y="80"/>
                      </a:lnTo>
                      <a:lnTo>
                        <a:pt x="131" y="80"/>
                      </a:lnTo>
                      <a:lnTo>
                        <a:pt x="136" y="79"/>
                      </a:lnTo>
                      <a:lnTo>
                        <a:pt x="140" y="77"/>
                      </a:lnTo>
                      <a:lnTo>
                        <a:pt x="142" y="72"/>
                      </a:lnTo>
                      <a:lnTo>
                        <a:pt x="144" y="66"/>
                      </a:lnTo>
                      <a:lnTo>
                        <a:pt x="144" y="13"/>
                      </a:lnTo>
                      <a:lnTo>
                        <a:pt x="142" y="8"/>
                      </a:lnTo>
                      <a:lnTo>
                        <a:pt x="140" y="4"/>
                      </a:lnTo>
                      <a:lnTo>
                        <a:pt x="136" y="1"/>
                      </a:lnTo>
                      <a:lnTo>
                        <a:pt x="131" y="0"/>
                      </a:lnTo>
                      <a:lnTo>
                        <a:pt x="12" y="0"/>
                      </a:lnTo>
                      <a:close/>
                    </a:path>
                  </a:pathLst>
                </a:custGeom>
                <a:solidFill>
                  <a:srgbClr val="00CC66"/>
                </a:solidFill>
                <a:ln w="6350">
                  <a:solidFill>
                    <a:srgbClr val="000000"/>
                  </a:solidFill>
                  <a:round/>
                  <a:headEnd/>
                  <a:tailEnd/>
                </a:ln>
              </p:spPr>
              <p:txBody>
                <a:bodyPr/>
                <a:lstStyle/>
                <a:p>
                  <a:endParaRPr lang="en-GB"/>
                </a:p>
              </p:txBody>
            </p:sp>
            <p:sp>
              <p:nvSpPr>
                <p:cNvPr id="39970" name="Oval 89"/>
                <p:cNvSpPr>
                  <a:spLocks noChangeArrowheads="1"/>
                </p:cNvSpPr>
                <p:nvPr/>
              </p:nvSpPr>
              <p:spPr bwMode="auto">
                <a:xfrm>
                  <a:off x="2232" y="1405"/>
                  <a:ext cx="59" cy="34"/>
                </a:xfrm>
                <a:prstGeom prst="ellipse">
                  <a:avLst/>
                </a:prstGeom>
                <a:solidFill>
                  <a:srgbClr val="FFCC00"/>
                </a:solidFill>
                <a:ln w="6350">
                  <a:solidFill>
                    <a:srgbClr val="00000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39971" name="Group 90"/>
                <p:cNvGrpSpPr>
                  <a:grpSpLocks/>
                </p:cNvGrpSpPr>
                <p:nvPr/>
              </p:nvGrpSpPr>
              <p:grpSpPr bwMode="auto">
                <a:xfrm>
                  <a:off x="2022" y="1402"/>
                  <a:ext cx="72" cy="40"/>
                  <a:chOff x="2022" y="1402"/>
                  <a:chExt cx="72" cy="40"/>
                </a:xfrm>
              </p:grpSpPr>
              <p:sp>
                <p:nvSpPr>
                  <p:cNvPr id="40002" name="Line 91"/>
                  <p:cNvSpPr>
                    <a:spLocks noChangeShapeType="1"/>
                  </p:cNvSpPr>
                  <p:nvPr/>
                </p:nvSpPr>
                <p:spPr bwMode="auto">
                  <a:xfrm>
                    <a:off x="2022" y="1421"/>
                    <a:ext cx="33"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003" name="Freeform 92"/>
                  <p:cNvSpPr>
                    <a:spLocks/>
                  </p:cNvSpPr>
                  <p:nvPr/>
                </p:nvSpPr>
                <p:spPr bwMode="auto">
                  <a:xfrm>
                    <a:off x="2054" y="1402"/>
                    <a:ext cx="40" cy="40"/>
                  </a:xfrm>
                  <a:custGeom>
                    <a:avLst/>
                    <a:gdLst>
                      <a:gd name="T0" fmla="*/ 0 w 81"/>
                      <a:gd name="T1" fmla="*/ 0 h 81"/>
                      <a:gd name="T2" fmla="*/ 0 w 81"/>
                      <a:gd name="T3" fmla="*/ 0 h 81"/>
                      <a:gd name="T4" fmla="*/ 0 w 81"/>
                      <a:gd name="T5" fmla="*/ 0 h 81"/>
                      <a:gd name="T6" fmla="*/ 0 w 81"/>
                      <a:gd name="T7" fmla="*/ 0 h 81"/>
                      <a:gd name="T8" fmla="*/ 0 60000 65536"/>
                      <a:gd name="T9" fmla="*/ 0 60000 65536"/>
                      <a:gd name="T10" fmla="*/ 0 60000 65536"/>
                      <a:gd name="T11" fmla="*/ 0 60000 65536"/>
                      <a:gd name="T12" fmla="*/ 0 w 81"/>
                      <a:gd name="T13" fmla="*/ 0 h 81"/>
                      <a:gd name="T14" fmla="*/ 81 w 81"/>
                      <a:gd name="T15" fmla="*/ 81 h 81"/>
                    </a:gdLst>
                    <a:ahLst/>
                    <a:cxnLst>
                      <a:cxn ang="T8">
                        <a:pos x="T0" y="T1"/>
                      </a:cxn>
                      <a:cxn ang="T9">
                        <a:pos x="T2" y="T3"/>
                      </a:cxn>
                      <a:cxn ang="T10">
                        <a:pos x="T4" y="T5"/>
                      </a:cxn>
                      <a:cxn ang="T11">
                        <a:pos x="T6" y="T7"/>
                      </a:cxn>
                    </a:cxnLst>
                    <a:rect l="T12" t="T13" r="T14" b="T15"/>
                    <a:pathLst>
                      <a:path w="81" h="81">
                        <a:moveTo>
                          <a:pt x="0" y="81"/>
                        </a:moveTo>
                        <a:lnTo>
                          <a:pt x="81" y="40"/>
                        </a:lnTo>
                        <a:lnTo>
                          <a:pt x="0"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39972" name="Group 93"/>
                <p:cNvGrpSpPr>
                  <a:grpSpLocks/>
                </p:cNvGrpSpPr>
                <p:nvPr/>
              </p:nvGrpSpPr>
              <p:grpSpPr bwMode="auto">
                <a:xfrm>
                  <a:off x="2165" y="1402"/>
                  <a:ext cx="68" cy="40"/>
                  <a:chOff x="2165" y="1402"/>
                  <a:chExt cx="68" cy="40"/>
                </a:xfrm>
              </p:grpSpPr>
              <p:sp>
                <p:nvSpPr>
                  <p:cNvPr id="40000" name="Line 94"/>
                  <p:cNvSpPr>
                    <a:spLocks noChangeShapeType="1"/>
                  </p:cNvSpPr>
                  <p:nvPr/>
                </p:nvSpPr>
                <p:spPr bwMode="auto">
                  <a:xfrm>
                    <a:off x="2165" y="1421"/>
                    <a:ext cx="29"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40001" name="Freeform 95"/>
                  <p:cNvSpPr>
                    <a:spLocks/>
                  </p:cNvSpPr>
                  <p:nvPr/>
                </p:nvSpPr>
                <p:spPr bwMode="auto">
                  <a:xfrm>
                    <a:off x="2193" y="1402"/>
                    <a:ext cx="40" cy="40"/>
                  </a:xfrm>
                  <a:custGeom>
                    <a:avLst/>
                    <a:gdLst>
                      <a:gd name="T0" fmla="*/ 0 w 81"/>
                      <a:gd name="T1" fmla="*/ 0 h 81"/>
                      <a:gd name="T2" fmla="*/ 0 w 81"/>
                      <a:gd name="T3" fmla="*/ 0 h 81"/>
                      <a:gd name="T4" fmla="*/ 0 w 81"/>
                      <a:gd name="T5" fmla="*/ 0 h 81"/>
                      <a:gd name="T6" fmla="*/ 0 w 81"/>
                      <a:gd name="T7" fmla="*/ 0 h 81"/>
                      <a:gd name="T8" fmla="*/ 0 60000 65536"/>
                      <a:gd name="T9" fmla="*/ 0 60000 65536"/>
                      <a:gd name="T10" fmla="*/ 0 60000 65536"/>
                      <a:gd name="T11" fmla="*/ 0 60000 65536"/>
                      <a:gd name="T12" fmla="*/ 0 w 81"/>
                      <a:gd name="T13" fmla="*/ 0 h 81"/>
                      <a:gd name="T14" fmla="*/ 81 w 81"/>
                      <a:gd name="T15" fmla="*/ 81 h 81"/>
                    </a:gdLst>
                    <a:ahLst/>
                    <a:cxnLst>
                      <a:cxn ang="T8">
                        <a:pos x="T0" y="T1"/>
                      </a:cxn>
                      <a:cxn ang="T9">
                        <a:pos x="T2" y="T3"/>
                      </a:cxn>
                      <a:cxn ang="T10">
                        <a:pos x="T4" y="T5"/>
                      </a:cxn>
                      <a:cxn ang="T11">
                        <a:pos x="T6" y="T7"/>
                      </a:cxn>
                    </a:cxnLst>
                    <a:rect l="T12" t="T13" r="T14" b="T15"/>
                    <a:pathLst>
                      <a:path w="81" h="81">
                        <a:moveTo>
                          <a:pt x="0" y="81"/>
                        </a:moveTo>
                        <a:lnTo>
                          <a:pt x="81" y="40"/>
                        </a:lnTo>
                        <a:lnTo>
                          <a:pt x="0"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39973" name="Group 96"/>
                <p:cNvGrpSpPr>
                  <a:grpSpLocks/>
                </p:cNvGrpSpPr>
                <p:nvPr/>
              </p:nvGrpSpPr>
              <p:grpSpPr bwMode="auto">
                <a:xfrm>
                  <a:off x="2290" y="1402"/>
                  <a:ext cx="61" cy="40"/>
                  <a:chOff x="2290" y="1402"/>
                  <a:chExt cx="61" cy="40"/>
                </a:xfrm>
              </p:grpSpPr>
              <p:sp>
                <p:nvSpPr>
                  <p:cNvPr id="39998" name="Line 97"/>
                  <p:cNvSpPr>
                    <a:spLocks noChangeShapeType="1"/>
                  </p:cNvSpPr>
                  <p:nvPr/>
                </p:nvSpPr>
                <p:spPr bwMode="auto">
                  <a:xfrm>
                    <a:off x="2290" y="1421"/>
                    <a:ext cx="23"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99" name="Freeform 98"/>
                  <p:cNvSpPr>
                    <a:spLocks/>
                  </p:cNvSpPr>
                  <p:nvPr/>
                </p:nvSpPr>
                <p:spPr bwMode="auto">
                  <a:xfrm>
                    <a:off x="2311" y="1402"/>
                    <a:ext cx="40" cy="40"/>
                  </a:xfrm>
                  <a:custGeom>
                    <a:avLst/>
                    <a:gdLst>
                      <a:gd name="T0" fmla="*/ 0 w 81"/>
                      <a:gd name="T1" fmla="*/ 0 h 81"/>
                      <a:gd name="T2" fmla="*/ 0 w 81"/>
                      <a:gd name="T3" fmla="*/ 0 h 81"/>
                      <a:gd name="T4" fmla="*/ 0 w 81"/>
                      <a:gd name="T5" fmla="*/ 0 h 81"/>
                      <a:gd name="T6" fmla="*/ 0 w 81"/>
                      <a:gd name="T7" fmla="*/ 0 h 81"/>
                      <a:gd name="T8" fmla="*/ 0 60000 65536"/>
                      <a:gd name="T9" fmla="*/ 0 60000 65536"/>
                      <a:gd name="T10" fmla="*/ 0 60000 65536"/>
                      <a:gd name="T11" fmla="*/ 0 60000 65536"/>
                      <a:gd name="T12" fmla="*/ 0 w 81"/>
                      <a:gd name="T13" fmla="*/ 0 h 81"/>
                      <a:gd name="T14" fmla="*/ 81 w 81"/>
                      <a:gd name="T15" fmla="*/ 81 h 81"/>
                    </a:gdLst>
                    <a:ahLst/>
                    <a:cxnLst>
                      <a:cxn ang="T8">
                        <a:pos x="T0" y="T1"/>
                      </a:cxn>
                      <a:cxn ang="T9">
                        <a:pos x="T2" y="T3"/>
                      </a:cxn>
                      <a:cxn ang="T10">
                        <a:pos x="T4" y="T5"/>
                      </a:cxn>
                      <a:cxn ang="T11">
                        <a:pos x="T6" y="T7"/>
                      </a:cxn>
                    </a:cxnLst>
                    <a:rect l="T12" t="T13" r="T14" b="T15"/>
                    <a:pathLst>
                      <a:path w="81" h="81">
                        <a:moveTo>
                          <a:pt x="0" y="81"/>
                        </a:moveTo>
                        <a:lnTo>
                          <a:pt x="81" y="40"/>
                        </a:lnTo>
                        <a:lnTo>
                          <a:pt x="0"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39974" name="Freeform 99"/>
                <p:cNvSpPr>
                  <a:spLocks/>
                </p:cNvSpPr>
                <p:nvPr/>
              </p:nvSpPr>
              <p:spPr bwMode="auto">
                <a:xfrm>
                  <a:off x="2093" y="1520"/>
                  <a:ext cx="72" cy="41"/>
                </a:xfrm>
                <a:custGeom>
                  <a:avLst/>
                  <a:gdLst>
                    <a:gd name="T0" fmla="*/ 0 w 145"/>
                    <a:gd name="T1" fmla="*/ 0 h 80"/>
                    <a:gd name="T2" fmla="*/ 0 w 145"/>
                    <a:gd name="T3" fmla="*/ 1 h 80"/>
                    <a:gd name="T4" fmla="*/ 0 w 145"/>
                    <a:gd name="T5" fmla="*/ 1 h 80"/>
                    <a:gd name="T6" fmla="*/ 0 w 145"/>
                    <a:gd name="T7" fmla="*/ 1 h 80"/>
                    <a:gd name="T8" fmla="*/ 0 w 145"/>
                    <a:gd name="T9" fmla="*/ 1 h 80"/>
                    <a:gd name="T10" fmla="*/ 0 w 145"/>
                    <a:gd name="T11" fmla="*/ 1 h 80"/>
                    <a:gd name="T12" fmla="*/ 0 w 145"/>
                    <a:gd name="T13" fmla="*/ 1 h 80"/>
                    <a:gd name="T14" fmla="*/ 0 w 145"/>
                    <a:gd name="T15" fmla="*/ 1 h 80"/>
                    <a:gd name="T16" fmla="*/ 0 w 145"/>
                    <a:gd name="T17" fmla="*/ 1 h 80"/>
                    <a:gd name="T18" fmla="*/ 0 w 145"/>
                    <a:gd name="T19" fmla="*/ 1 h 80"/>
                    <a:gd name="T20" fmla="*/ 0 w 145"/>
                    <a:gd name="T21" fmla="*/ 1 h 80"/>
                    <a:gd name="T22" fmla="*/ 0 w 145"/>
                    <a:gd name="T23" fmla="*/ 1 h 80"/>
                    <a:gd name="T24" fmla="*/ 0 w 145"/>
                    <a:gd name="T25" fmla="*/ 1 h 80"/>
                    <a:gd name="T26" fmla="*/ 0 w 145"/>
                    <a:gd name="T27" fmla="*/ 1 h 80"/>
                    <a:gd name="T28" fmla="*/ 0 w 145"/>
                    <a:gd name="T29" fmla="*/ 1 h 80"/>
                    <a:gd name="T30" fmla="*/ 0 w 145"/>
                    <a:gd name="T31" fmla="*/ 1 h 80"/>
                    <a:gd name="T32" fmla="*/ 0 w 145"/>
                    <a:gd name="T33" fmla="*/ 1 h 80"/>
                    <a:gd name="T34" fmla="*/ 0 w 145"/>
                    <a:gd name="T35" fmla="*/ 1 h 80"/>
                    <a:gd name="T36" fmla="*/ 0 w 145"/>
                    <a:gd name="T37" fmla="*/ 1 h 80"/>
                    <a:gd name="T38" fmla="*/ 0 w 145"/>
                    <a:gd name="T39" fmla="*/ 0 h 80"/>
                    <a:gd name="T40" fmla="*/ 0 w 145"/>
                    <a:gd name="T41" fmla="*/ 0 h 8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5"/>
                    <a:gd name="T64" fmla="*/ 0 h 80"/>
                    <a:gd name="T65" fmla="*/ 145 w 145"/>
                    <a:gd name="T66" fmla="*/ 80 h 8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5" h="80">
                      <a:moveTo>
                        <a:pt x="13" y="0"/>
                      </a:moveTo>
                      <a:lnTo>
                        <a:pt x="8" y="1"/>
                      </a:lnTo>
                      <a:lnTo>
                        <a:pt x="4" y="3"/>
                      </a:lnTo>
                      <a:lnTo>
                        <a:pt x="2" y="7"/>
                      </a:lnTo>
                      <a:lnTo>
                        <a:pt x="0" y="12"/>
                      </a:lnTo>
                      <a:lnTo>
                        <a:pt x="0" y="66"/>
                      </a:lnTo>
                      <a:lnTo>
                        <a:pt x="2" y="71"/>
                      </a:lnTo>
                      <a:lnTo>
                        <a:pt x="4" y="76"/>
                      </a:lnTo>
                      <a:lnTo>
                        <a:pt x="8" y="79"/>
                      </a:lnTo>
                      <a:lnTo>
                        <a:pt x="13" y="80"/>
                      </a:lnTo>
                      <a:lnTo>
                        <a:pt x="132" y="80"/>
                      </a:lnTo>
                      <a:lnTo>
                        <a:pt x="137" y="79"/>
                      </a:lnTo>
                      <a:lnTo>
                        <a:pt x="141" y="76"/>
                      </a:lnTo>
                      <a:lnTo>
                        <a:pt x="143" y="71"/>
                      </a:lnTo>
                      <a:lnTo>
                        <a:pt x="145" y="66"/>
                      </a:lnTo>
                      <a:lnTo>
                        <a:pt x="145" y="12"/>
                      </a:lnTo>
                      <a:lnTo>
                        <a:pt x="143" y="7"/>
                      </a:lnTo>
                      <a:lnTo>
                        <a:pt x="141" y="3"/>
                      </a:lnTo>
                      <a:lnTo>
                        <a:pt x="137" y="1"/>
                      </a:lnTo>
                      <a:lnTo>
                        <a:pt x="132" y="0"/>
                      </a:lnTo>
                      <a:lnTo>
                        <a:pt x="13" y="0"/>
                      </a:lnTo>
                      <a:close/>
                    </a:path>
                  </a:pathLst>
                </a:custGeom>
                <a:solidFill>
                  <a:srgbClr val="00CC66"/>
                </a:solidFill>
                <a:ln w="6350">
                  <a:solidFill>
                    <a:srgbClr val="000000"/>
                  </a:solidFill>
                  <a:round/>
                  <a:headEnd/>
                  <a:tailEnd/>
                </a:ln>
              </p:spPr>
              <p:txBody>
                <a:bodyPr/>
                <a:lstStyle/>
                <a:p>
                  <a:endParaRPr lang="en-GB"/>
                </a:p>
              </p:txBody>
            </p:sp>
            <p:sp>
              <p:nvSpPr>
                <p:cNvPr id="39975" name="Oval 100"/>
                <p:cNvSpPr>
                  <a:spLocks noChangeArrowheads="1"/>
                </p:cNvSpPr>
                <p:nvPr/>
              </p:nvSpPr>
              <p:spPr bwMode="auto">
                <a:xfrm>
                  <a:off x="1964" y="1524"/>
                  <a:ext cx="58" cy="35"/>
                </a:xfrm>
                <a:prstGeom prst="ellipse">
                  <a:avLst/>
                </a:prstGeom>
                <a:solidFill>
                  <a:srgbClr val="FFCC00"/>
                </a:solidFill>
                <a:ln w="6350">
                  <a:solidFill>
                    <a:srgbClr val="00000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nvGrpSpPr>
                <p:cNvPr id="39976" name="Group 101"/>
                <p:cNvGrpSpPr>
                  <a:grpSpLocks/>
                </p:cNvGrpSpPr>
                <p:nvPr/>
              </p:nvGrpSpPr>
              <p:grpSpPr bwMode="auto">
                <a:xfrm>
                  <a:off x="2022" y="1522"/>
                  <a:ext cx="72" cy="40"/>
                  <a:chOff x="2022" y="1522"/>
                  <a:chExt cx="72" cy="40"/>
                </a:xfrm>
              </p:grpSpPr>
              <p:sp>
                <p:nvSpPr>
                  <p:cNvPr id="39996" name="Line 102"/>
                  <p:cNvSpPr>
                    <a:spLocks noChangeShapeType="1"/>
                  </p:cNvSpPr>
                  <p:nvPr/>
                </p:nvSpPr>
                <p:spPr bwMode="auto">
                  <a:xfrm>
                    <a:off x="2022" y="1541"/>
                    <a:ext cx="33"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97" name="Freeform 103"/>
                  <p:cNvSpPr>
                    <a:spLocks/>
                  </p:cNvSpPr>
                  <p:nvPr/>
                </p:nvSpPr>
                <p:spPr bwMode="auto">
                  <a:xfrm>
                    <a:off x="2053" y="1522"/>
                    <a:ext cx="41" cy="40"/>
                  </a:xfrm>
                  <a:custGeom>
                    <a:avLst/>
                    <a:gdLst>
                      <a:gd name="T0" fmla="*/ 1 w 82"/>
                      <a:gd name="T1" fmla="*/ 0 h 81"/>
                      <a:gd name="T2" fmla="*/ 1 w 82"/>
                      <a:gd name="T3" fmla="*/ 0 h 81"/>
                      <a:gd name="T4" fmla="*/ 0 w 82"/>
                      <a:gd name="T5" fmla="*/ 0 h 81"/>
                      <a:gd name="T6" fmla="*/ 1 w 82"/>
                      <a:gd name="T7" fmla="*/ 0 h 81"/>
                      <a:gd name="T8" fmla="*/ 0 60000 65536"/>
                      <a:gd name="T9" fmla="*/ 0 60000 65536"/>
                      <a:gd name="T10" fmla="*/ 0 60000 65536"/>
                      <a:gd name="T11" fmla="*/ 0 60000 65536"/>
                      <a:gd name="T12" fmla="*/ 0 w 82"/>
                      <a:gd name="T13" fmla="*/ 0 h 81"/>
                      <a:gd name="T14" fmla="*/ 82 w 82"/>
                      <a:gd name="T15" fmla="*/ 81 h 81"/>
                    </a:gdLst>
                    <a:ahLst/>
                    <a:cxnLst>
                      <a:cxn ang="T8">
                        <a:pos x="T0" y="T1"/>
                      </a:cxn>
                      <a:cxn ang="T9">
                        <a:pos x="T2" y="T3"/>
                      </a:cxn>
                      <a:cxn ang="T10">
                        <a:pos x="T4" y="T5"/>
                      </a:cxn>
                      <a:cxn ang="T11">
                        <a:pos x="T6" y="T7"/>
                      </a:cxn>
                    </a:cxnLst>
                    <a:rect l="T12" t="T13" r="T14" b="T15"/>
                    <a:pathLst>
                      <a:path w="82" h="81">
                        <a:moveTo>
                          <a:pt x="1" y="81"/>
                        </a:moveTo>
                        <a:lnTo>
                          <a:pt x="82" y="40"/>
                        </a:lnTo>
                        <a:lnTo>
                          <a:pt x="0" y="0"/>
                        </a:lnTo>
                        <a:lnTo>
                          <a:pt x="1"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39977" name="Freeform 104"/>
                <p:cNvSpPr>
                  <a:spLocks/>
                </p:cNvSpPr>
                <p:nvPr/>
              </p:nvSpPr>
              <p:spPr bwMode="auto">
                <a:xfrm>
                  <a:off x="2660" y="1203"/>
                  <a:ext cx="19" cy="178"/>
                </a:xfrm>
                <a:custGeom>
                  <a:avLst/>
                  <a:gdLst>
                    <a:gd name="T0" fmla="*/ 0 w 38"/>
                    <a:gd name="T1" fmla="*/ 0 h 356"/>
                    <a:gd name="T2" fmla="*/ 0 w 38"/>
                    <a:gd name="T3" fmla="*/ 1 h 356"/>
                    <a:gd name="T4" fmla="*/ 1 w 38"/>
                    <a:gd name="T5" fmla="*/ 1 h 356"/>
                    <a:gd name="T6" fmla="*/ 1 w 38"/>
                    <a:gd name="T7" fmla="*/ 1 h 356"/>
                    <a:gd name="T8" fmla="*/ 1 w 38"/>
                    <a:gd name="T9" fmla="*/ 1 h 356"/>
                    <a:gd name="T10" fmla="*/ 1 w 38"/>
                    <a:gd name="T11" fmla="*/ 1 h 356"/>
                    <a:gd name="T12" fmla="*/ 1 w 38"/>
                    <a:gd name="T13" fmla="*/ 1 h 356"/>
                    <a:gd name="T14" fmla="*/ 1 w 38"/>
                    <a:gd name="T15" fmla="*/ 1 h 356"/>
                    <a:gd name="T16" fmla="*/ 1 w 38"/>
                    <a:gd name="T17" fmla="*/ 1 h 356"/>
                    <a:gd name="T18" fmla="*/ 1 w 38"/>
                    <a:gd name="T19" fmla="*/ 1 h 356"/>
                    <a:gd name="T20" fmla="*/ 1 w 38"/>
                    <a:gd name="T21" fmla="*/ 1 h 356"/>
                    <a:gd name="T22" fmla="*/ 1 w 38"/>
                    <a:gd name="T23" fmla="*/ 1 h 356"/>
                    <a:gd name="T24" fmla="*/ 1 w 38"/>
                    <a:gd name="T25" fmla="*/ 1 h 356"/>
                    <a:gd name="T26" fmla="*/ 1 w 38"/>
                    <a:gd name="T27" fmla="*/ 1 h 356"/>
                    <a:gd name="T28" fmla="*/ 1 w 38"/>
                    <a:gd name="T29" fmla="*/ 1 h 356"/>
                    <a:gd name="T30" fmla="*/ 1 w 38"/>
                    <a:gd name="T31" fmla="*/ 1 h 356"/>
                    <a:gd name="T32" fmla="*/ 1 w 38"/>
                    <a:gd name="T33" fmla="*/ 1 h 356"/>
                    <a:gd name="T34" fmla="*/ 1 w 38"/>
                    <a:gd name="T35" fmla="*/ 1 h 356"/>
                    <a:gd name="T36" fmla="*/ 1 w 38"/>
                    <a:gd name="T37" fmla="*/ 1 h 356"/>
                    <a:gd name="T38" fmla="*/ 1 w 38"/>
                    <a:gd name="T39" fmla="*/ 1 h 356"/>
                    <a:gd name="T40" fmla="*/ 1 w 38"/>
                    <a:gd name="T41" fmla="*/ 1 h 356"/>
                    <a:gd name="T42" fmla="*/ 1 w 38"/>
                    <a:gd name="T43" fmla="*/ 1 h 356"/>
                    <a:gd name="T44" fmla="*/ 1 w 38"/>
                    <a:gd name="T45" fmla="*/ 1 h 356"/>
                    <a:gd name="T46" fmla="*/ 1 w 38"/>
                    <a:gd name="T47" fmla="*/ 1 h 356"/>
                    <a:gd name="T48" fmla="*/ 1 w 38"/>
                    <a:gd name="T49" fmla="*/ 1 h 3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
                    <a:gd name="T76" fmla="*/ 0 h 356"/>
                    <a:gd name="T77" fmla="*/ 38 w 38"/>
                    <a:gd name="T78" fmla="*/ 356 h 3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 h="356">
                      <a:moveTo>
                        <a:pt x="0" y="0"/>
                      </a:moveTo>
                      <a:lnTo>
                        <a:pt x="0" y="33"/>
                      </a:lnTo>
                      <a:lnTo>
                        <a:pt x="1" y="65"/>
                      </a:lnTo>
                      <a:lnTo>
                        <a:pt x="4" y="94"/>
                      </a:lnTo>
                      <a:lnTo>
                        <a:pt x="6" y="121"/>
                      </a:lnTo>
                      <a:lnTo>
                        <a:pt x="8" y="134"/>
                      </a:lnTo>
                      <a:lnTo>
                        <a:pt x="9" y="144"/>
                      </a:lnTo>
                      <a:lnTo>
                        <a:pt x="10" y="154"/>
                      </a:lnTo>
                      <a:lnTo>
                        <a:pt x="11" y="162"/>
                      </a:lnTo>
                      <a:lnTo>
                        <a:pt x="14" y="168"/>
                      </a:lnTo>
                      <a:lnTo>
                        <a:pt x="15" y="173"/>
                      </a:lnTo>
                      <a:lnTo>
                        <a:pt x="18" y="176"/>
                      </a:lnTo>
                      <a:lnTo>
                        <a:pt x="19" y="177"/>
                      </a:lnTo>
                      <a:lnTo>
                        <a:pt x="20" y="178"/>
                      </a:lnTo>
                      <a:lnTo>
                        <a:pt x="23" y="181"/>
                      </a:lnTo>
                      <a:lnTo>
                        <a:pt x="24" y="186"/>
                      </a:lnTo>
                      <a:lnTo>
                        <a:pt x="25" y="192"/>
                      </a:lnTo>
                      <a:lnTo>
                        <a:pt x="28" y="200"/>
                      </a:lnTo>
                      <a:lnTo>
                        <a:pt x="29" y="210"/>
                      </a:lnTo>
                      <a:lnTo>
                        <a:pt x="31" y="220"/>
                      </a:lnTo>
                      <a:lnTo>
                        <a:pt x="32" y="233"/>
                      </a:lnTo>
                      <a:lnTo>
                        <a:pt x="34" y="260"/>
                      </a:lnTo>
                      <a:lnTo>
                        <a:pt x="37" y="291"/>
                      </a:lnTo>
                      <a:lnTo>
                        <a:pt x="38" y="322"/>
                      </a:lnTo>
                      <a:lnTo>
                        <a:pt x="38" y="356"/>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nvGrpSpPr>
                <p:cNvPr id="39978" name="Group 105"/>
                <p:cNvGrpSpPr>
                  <a:grpSpLocks/>
                </p:cNvGrpSpPr>
                <p:nvPr/>
              </p:nvGrpSpPr>
              <p:grpSpPr bwMode="auto">
                <a:xfrm>
                  <a:off x="2022" y="1163"/>
                  <a:ext cx="72" cy="40"/>
                  <a:chOff x="2022" y="1163"/>
                  <a:chExt cx="72" cy="40"/>
                </a:xfrm>
              </p:grpSpPr>
              <p:sp>
                <p:nvSpPr>
                  <p:cNvPr id="39994" name="Line 106"/>
                  <p:cNvSpPr>
                    <a:spLocks noChangeShapeType="1"/>
                  </p:cNvSpPr>
                  <p:nvPr/>
                </p:nvSpPr>
                <p:spPr bwMode="auto">
                  <a:xfrm>
                    <a:off x="2022" y="1183"/>
                    <a:ext cx="33"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95" name="Freeform 107"/>
                  <p:cNvSpPr>
                    <a:spLocks/>
                  </p:cNvSpPr>
                  <p:nvPr/>
                </p:nvSpPr>
                <p:spPr bwMode="auto">
                  <a:xfrm>
                    <a:off x="2054" y="1163"/>
                    <a:ext cx="40" cy="40"/>
                  </a:xfrm>
                  <a:custGeom>
                    <a:avLst/>
                    <a:gdLst>
                      <a:gd name="T0" fmla="*/ 0 w 81"/>
                      <a:gd name="T1" fmla="*/ 0 h 81"/>
                      <a:gd name="T2" fmla="*/ 0 w 81"/>
                      <a:gd name="T3" fmla="*/ 0 h 81"/>
                      <a:gd name="T4" fmla="*/ 0 w 81"/>
                      <a:gd name="T5" fmla="*/ 0 h 81"/>
                      <a:gd name="T6" fmla="*/ 0 w 81"/>
                      <a:gd name="T7" fmla="*/ 0 h 81"/>
                      <a:gd name="T8" fmla="*/ 0 60000 65536"/>
                      <a:gd name="T9" fmla="*/ 0 60000 65536"/>
                      <a:gd name="T10" fmla="*/ 0 60000 65536"/>
                      <a:gd name="T11" fmla="*/ 0 60000 65536"/>
                      <a:gd name="T12" fmla="*/ 0 w 81"/>
                      <a:gd name="T13" fmla="*/ 0 h 81"/>
                      <a:gd name="T14" fmla="*/ 81 w 81"/>
                      <a:gd name="T15" fmla="*/ 81 h 81"/>
                    </a:gdLst>
                    <a:ahLst/>
                    <a:cxnLst>
                      <a:cxn ang="T8">
                        <a:pos x="T0" y="T1"/>
                      </a:cxn>
                      <a:cxn ang="T9">
                        <a:pos x="T2" y="T3"/>
                      </a:cxn>
                      <a:cxn ang="T10">
                        <a:pos x="T4" y="T5"/>
                      </a:cxn>
                      <a:cxn ang="T11">
                        <a:pos x="T6" y="T7"/>
                      </a:cxn>
                    </a:cxnLst>
                    <a:rect l="T12" t="T13" r="T14" b="T15"/>
                    <a:pathLst>
                      <a:path w="81" h="81">
                        <a:moveTo>
                          <a:pt x="0" y="81"/>
                        </a:moveTo>
                        <a:lnTo>
                          <a:pt x="81" y="40"/>
                        </a:lnTo>
                        <a:lnTo>
                          <a:pt x="0"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39979" name="Group 108"/>
                <p:cNvGrpSpPr>
                  <a:grpSpLocks/>
                </p:cNvGrpSpPr>
                <p:nvPr/>
              </p:nvGrpSpPr>
              <p:grpSpPr bwMode="auto">
                <a:xfrm>
                  <a:off x="2165" y="1163"/>
                  <a:ext cx="68" cy="40"/>
                  <a:chOff x="2165" y="1163"/>
                  <a:chExt cx="68" cy="40"/>
                </a:xfrm>
              </p:grpSpPr>
              <p:sp>
                <p:nvSpPr>
                  <p:cNvPr id="39992" name="Line 109"/>
                  <p:cNvSpPr>
                    <a:spLocks noChangeShapeType="1"/>
                  </p:cNvSpPr>
                  <p:nvPr/>
                </p:nvSpPr>
                <p:spPr bwMode="auto">
                  <a:xfrm>
                    <a:off x="2165" y="1183"/>
                    <a:ext cx="29"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93" name="Freeform 110"/>
                  <p:cNvSpPr>
                    <a:spLocks/>
                  </p:cNvSpPr>
                  <p:nvPr/>
                </p:nvSpPr>
                <p:spPr bwMode="auto">
                  <a:xfrm>
                    <a:off x="2193" y="1163"/>
                    <a:ext cx="40" cy="40"/>
                  </a:xfrm>
                  <a:custGeom>
                    <a:avLst/>
                    <a:gdLst>
                      <a:gd name="T0" fmla="*/ 0 w 81"/>
                      <a:gd name="T1" fmla="*/ 0 h 81"/>
                      <a:gd name="T2" fmla="*/ 0 w 81"/>
                      <a:gd name="T3" fmla="*/ 0 h 81"/>
                      <a:gd name="T4" fmla="*/ 0 w 81"/>
                      <a:gd name="T5" fmla="*/ 0 h 81"/>
                      <a:gd name="T6" fmla="*/ 0 w 81"/>
                      <a:gd name="T7" fmla="*/ 0 h 81"/>
                      <a:gd name="T8" fmla="*/ 0 60000 65536"/>
                      <a:gd name="T9" fmla="*/ 0 60000 65536"/>
                      <a:gd name="T10" fmla="*/ 0 60000 65536"/>
                      <a:gd name="T11" fmla="*/ 0 60000 65536"/>
                      <a:gd name="T12" fmla="*/ 0 w 81"/>
                      <a:gd name="T13" fmla="*/ 0 h 81"/>
                      <a:gd name="T14" fmla="*/ 81 w 81"/>
                      <a:gd name="T15" fmla="*/ 81 h 81"/>
                    </a:gdLst>
                    <a:ahLst/>
                    <a:cxnLst>
                      <a:cxn ang="T8">
                        <a:pos x="T0" y="T1"/>
                      </a:cxn>
                      <a:cxn ang="T9">
                        <a:pos x="T2" y="T3"/>
                      </a:cxn>
                      <a:cxn ang="T10">
                        <a:pos x="T4" y="T5"/>
                      </a:cxn>
                      <a:cxn ang="T11">
                        <a:pos x="T6" y="T7"/>
                      </a:cxn>
                    </a:cxnLst>
                    <a:rect l="T12" t="T13" r="T14" b="T15"/>
                    <a:pathLst>
                      <a:path w="81" h="81">
                        <a:moveTo>
                          <a:pt x="0" y="81"/>
                        </a:moveTo>
                        <a:lnTo>
                          <a:pt x="81" y="40"/>
                        </a:lnTo>
                        <a:lnTo>
                          <a:pt x="0"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39980" name="Group 111"/>
                <p:cNvGrpSpPr>
                  <a:grpSpLocks/>
                </p:cNvGrpSpPr>
                <p:nvPr/>
              </p:nvGrpSpPr>
              <p:grpSpPr bwMode="auto">
                <a:xfrm>
                  <a:off x="2290" y="1163"/>
                  <a:ext cx="61" cy="40"/>
                  <a:chOff x="2290" y="1163"/>
                  <a:chExt cx="61" cy="40"/>
                </a:xfrm>
              </p:grpSpPr>
              <p:sp>
                <p:nvSpPr>
                  <p:cNvPr id="39990" name="Line 112"/>
                  <p:cNvSpPr>
                    <a:spLocks noChangeShapeType="1"/>
                  </p:cNvSpPr>
                  <p:nvPr/>
                </p:nvSpPr>
                <p:spPr bwMode="auto">
                  <a:xfrm>
                    <a:off x="2290" y="1183"/>
                    <a:ext cx="23"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91" name="Freeform 113"/>
                  <p:cNvSpPr>
                    <a:spLocks/>
                  </p:cNvSpPr>
                  <p:nvPr/>
                </p:nvSpPr>
                <p:spPr bwMode="auto">
                  <a:xfrm>
                    <a:off x="2311" y="1163"/>
                    <a:ext cx="40" cy="40"/>
                  </a:xfrm>
                  <a:custGeom>
                    <a:avLst/>
                    <a:gdLst>
                      <a:gd name="T0" fmla="*/ 0 w 81"/>
                      <a:gd name="T1" fmla="*/ 0 h 81"/>
                      <a:gd name="T2" fmla="*/ 0 w 81"/>
                      <a:gd name="T3" fmla="*/ 0 h 81"/>
                      <a:gd name="T4" fmla="*/ 0 w 81"/>
                      <a:gd name="T5" fmla="*/ 0 h 81"/>
                      <a:gd name="T6" fmla="*/ 0 w 81"/>
                      <a:gd name="T7" fmla="*/ 0 h 81"/>
                      <a:gd name="T8" fmla="*/ 0 60000 65536"/>
                      <a:gd name="T9" fmla="*/ 0 60000 65536"/>
                      <a:gd name="T10" fmla="*/ 0 60000 65536"/>
                      <a:gd name="T11" fmla="*/ 0 60000 65536"/>
                      <a:gd name="T12" fmla="*/ 0 w 81"/>
                      <a:gd name="T13" fmla="*/ 0 h 81"/>
                      <a:gd name="T14" fmla="*/ 81 w 81"/>
                      <a:gd name="T15" fmla="*/ 81 h 81"/>
                    </a:gdLst>
                    <a:ahLst/>
                    <a:cxnLst>
                      <a:cxn ang="T8">
                        <a:pos x="T0" y="T1"/>
                      </a:cxn>
                      <a:cxn ang="T9">
                        <a:pos x="T2" y="T3"/>
                      </a:cxn>
                      <a:cxn ang="T10">
                        <a:pos x="T4" y="T5"/>
                      </a:cxn>
                      <a:cxn ang="T11">
                        <a:pos x="T6" y="T7"/>
                      </a:cxn>
                    </a:cxnLst>
                    <a:rect l="T12" t="T13" r="T14" b="T15"/>
                    <a:pathLst>
                      <a:path w="81" h="81">
                        <a:moveTo>
                          <a:pt x="0" y="81"/>
                        </a:moveTo>
                        <a:lnTo>
                          <a:pt x="81" y="40"/>
                        </a:lnTo>
                        <a:lnTo>
                          <a:pt x="0"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39981" name="Group 114"/>
                <p:cNvGrpSpPr>
                  <a:grpSpLocks/>
                </p:cNvGrpSpPr>
                <p:nvPr/>
              </p:nvGrpSpPr>
              <p:grpSpPr bwMode="auto">
                <a:xfrm>
                  <a:off x="2423" y="1163"/>
                  <a:ext cx="67" cy="40"/>
                  <a:chOff x="2423" y="1163"/>
                  <a:chExt cx="67" cy="40"/>
                </a:xfrm>
              </p:grpSpPr>
              <p:sp>
                <p:nvSpPr>
                  <p:cNvPr id="39988" name="Line 115"/>
                  <p:cNvSpPr>
                    <a:spLocks noChangeShapeType="1"/>
                  </p:cNvSpPr>
                  <p:nvPr/>
                </p:nvSpPr>
                <p:spPr bwMode="auto">
                  <a:xfrm>
                    <a:off x="2423" y="1183"/>
                    <a:ext cx="29"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89" name="Freeform 116"/>
                  <p:cNvSpPr>
                    <a:spLocks/>
                  </p:cNvSpPr>
                  <p:nvPr/>
                </p:nvSpPr>
                <p:spPr bwMode="auto">
                  <a:xfrm>
                    <a:off x="2451" y="1163"/>
                    <a:ext cx="39" cy="40"/>
                  </a:xfrm>
                  <a:custGeom>
                    <a:avLst/>
                    <a:gdLst>
                      <a:gd name="T0" fmla="*/ 0 w 79"/>
                      <a:gd name="T1" fmla="*/ 0 h 81"/>
                      <a:gd name="T2" fmla="*/ 0 w 79"/>
                      <a:gd name="T3" fmla="*/ 0 h 81"/>
                      <a:gd name="T4" fmla="*/ 0 w 79"/>
                      <a:gd name="T5" fmla="*/ 0 h 81"/>
                      <a:gd name="T6" fmla="*/ 0 w 79"/>
                      <a:gd name="T7" fmla="*/ 0 h 81"/>
                      <a:gd name="T8" fmla="*/ 0 60000 65536"/>
                      <a:gd name="T9" fmla="*/ 0 60000 65536"/>
                      <a:gd name="T10" fmla="*/ 0 60000 65536"/>
                      <a:gd name="T11" fmla="*/ 0 60000 65536"/>
                      <a:gd name="T12" fmla="*/ 0 w 79"/>
                      <a:gd name="T13" fmla="*/ 0 h 81"/>
                      <a:gd name="T14" fmla="*/ 79 w 79"/>
                      <a:gd name="T15" fmla="*/ 81 h 81"/>
                    </a:gdLst>
                    <a:ahLst/>
                    <a:cxnLst>
                      <a:cxn ang="T8">
                        <a:pos x="T0" y="T1"/>
                      </a:cxn>
                      <a:cxn ang="T9">
                        <a:pos x="T2" y="T3"/>
                      </a:cxn>
                      <a:cxn ang="T10">
                        <a:pos x="T4" y="T5"/>
                      </a:cxn>
                      <a:cxn ang="T11">
                        <a:pos x="T6" y="T7"/>
                      </a:cxn>
                    </a:cxnLst>
                    <a:rect l="T12" t="T13" r="T14" b="T15"/>
                    <a:pathLst>
                      <a:path w="79" h="81">
                        <a:moveTo>
                          <a:pt x="0" y="81"/>
                        </a:moveTo>
                        <a:lnTo>
                          <a:pt x="79" y="40"/>
                        </a:lnTo>
                        <a:lnTo>
                          <a:pt x="0"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nvGrpSpPr>
                <p:cNvPr id="39982" name="Group 117"/>
                <p:cNvGrpSpPr>
                  <a:grpSpLocks/>
                </p:cNvGrpSpPr>
                <p:nvPr/>
              </p:nvGrpSpPr>
              <p:grpSpPr bwMode="auto">
                <a:xfrm>
                  <a:off x="2548" y="1163"/>
                  <a:ext cx="76" cy="40"/>
                  <a:chOff x="2548" y="1163"/>
                  <a:chExt cx="76" cy="40"/>
                </a:xfrm>
              </p:grpSpPr>
              <p:sp>
                <p:nvSpPr>
                  <p:cNvPr id="39986" name="Line 118"/>
                  <p:cNvSpPr>
                    <a:spLocks noChangeShapeType="1"/>
                  </p:cNvSpPr>
                  <p:nvPr/>
                </p:nvSpPr>
                <p:spPr bwMode="auto">
                  <a:xfrm>
                    <a:off x="2548" y="1183"/>
                    <a:ext cx="37" cy="1"/>
                  </a:xfrm>
                  <a:prstGeom prst="line">
                    <a:avLst/>
                  </a:prstGeom>
                  <a:noFill/>
                  <a:ln w="6350">
                    <a:solidFill>
                      <a:srgbClr val="FFFFFF"/>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9987" name="Freeform 119"/>
                  <p:cNvSpPr>
                    <a:spLocks/>
                  </p:cNvSpPr>
                  <p:nvPr/>
                </p:nvSpPr>
                <p:spPr bwMode="auto">
                  <a:xfrm>
                    <a:off x="2583" y="1163"/>
                    <a:ext cx="41" cy="40"/>
                  </a:xfrm>
                  <a:custGeom>
                    <a:avLst/>
                    <a:gdLst>
                      <a:gd name="T0" fmla="*/ 0 w 82"/>
                      <a:gd name="T1" fmla="*/ 0 h 81"/>
                      <a:gd name="T2" fmla="*/ 1 w 82"/>
                      <a:gd name="T3" fmla="*/ 0 h 81"/>
                      <a:gd name="T4" fmla="*/ 1 w 82"/>
                      <a:gd name="T5" fmla="*/ 0 h 81"/>
                      <a:gd name="T6" fmla="*/ 0 w 82"/>
                      <a:gd name="T7" fmla="*/ 0 h 81"/>
                      <a:gd name="T8" fmla="*/ 0 60000 65536"/>
                      <a:gd name="T9" fmla="*/ 0 60000 65536"/>
                      <a:gd name="T10" fmla="*/ 0 60000 65536"/>
                      <a:gd name="T11" fmla="*/ 0 60000 65536"/>
                      <a:gd name="T12" fmla="*/ 0 w 82"/>
                      <a:gd name="T13" fmla="*/ 0 h 81"/>
                      <a:gd name="T14" fmla="*/ 82 w 82"/>
                      <a:gd name="T15" fmla="*/ 81 h 81"/>
                    </a:gdLst>
                    <a:ahLst/>
                    <a:cxnLst>
                      <a:cxn ang="T8">
                        <a:pos x="T0" y="T1"/>
                      </a:cxn>
                      <a:cxn ang="T9">
                        <a:pos x="T2" y="T3"/>
                      </a:cxn>
                      <a:cxn ang="T10">
                        <a:pos x="T4" y="T5"/>
                      </a:cxn>
                      <a:cxn ang="T11">
                        <a:pos x="T6" y="T7"/>
                      </a:cxn>
                    </a:cxnLst>
                    <a:rect l="T12" t="T13" r="T14" b="T15"/>
                    <a:pathLst>
                      <a:path w="82" h="81">
                        <a:moveTo>
                          <a:pt x="0" y="81"/>
                        </a:moveTo>
                        <a:lnTo>
                          <a:pt x="82" y="42"/>
                        </a:lnTo>
                        <a:lnTo>
                          <a:pt x="1"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39983" name="Freeform 120"/>
                <p:cNvSpPr>
                  <a:spLocks/>
                </p:cNvSpPr>
                <p:nvPr/>
              </p:nvSpPr>
              <p:spPr bwMode="auto">
                <a:xfrm>
                  <a:off x="2423" y="1302"/>
                  <a:ext cx="227" cy="96"/>
                </a:xfrm>
                <a:custGeom>
                  <a:avLst/>
                  <a:gdLst>
                    <a:gd name="T0" fmla="*/ 0 w 454"/>
                    <a:gd name="T1" fmla="*/ 0 h 193"/>
                    <a:gd name="T2" fmla="*/ 1 w 454"/>
                    <a:gd name="T3" fmla="*/ 0 h 193"/>
                    <a:gd name="T4" fmla="*/ 1 w 454"/>
                    <a:gd name="T5" fmla="*/ 0 h 193"/>
                    <a:gd name="T6" fmla="*/ 1 w 454"/>
                    <a:gd name="T7" fmla="*/ 0 h 193"/>
                    <a:gd name="T8" fmla="*/ 1 w 454"/>
                    <a:gd name="T9" fmla="*/ 0 h 193"/>
                    <a:gd name="T10" fmla="*/ 1 w 454"/>
                    <a:gd name="T11" fmla="*/ 0 h 193"/>
                    <a:gd name="T12" fmla="*/ 1 w 454"/>
                    <a:gd name="T13" fmla="*/ 0 h 193"/>
                    <a:gd name="T14" fmla="*/ 1 w 454"/>
                    <a:gd name="T15" fmla="*/ 0 h 193"/>
                    <a:gd name="T16" fmla="*/ 1 w 454"/>
                    <a:gd name="T17" fmla="*/ 0 h 193"/>
                    <a:gd name="T18" fmla="*/ 1 w 454"/>
                    <a:gd name="T19" fmla="*/ 0 h 193"/>
                    <a:gd name="T20" fmla="*/ 1 w 454"/>
                    <a:gd name="T21" fmla="*/ 0 h 193"/>
                    <a:gd name="T22" fmla="*/ 1 w 454"/>
                    <a:gd name="T23" fmla="*/ 0 h 193"/>
                    <a:gd name="T24" fmla="*/ 1 w 454"/>
                    <a:gd name="T25" fmla="*/ 0 h 193"/>
                    <a:gd name="T26" fmla="*/ 1 w 454"/>
                    <a:gd name="T27" fmla="*/ 0 h 193"/>
                    <a:gd name="T28" fmla="*/ 1 w 454"/>
                    <a:gd name="T29" fmla="*/ 0 h 193"/>
                    <a:gd name="T30" fmla="*/ 1 w 454"/>
                    <a:gd name="T31" fmla="*/ 0 h 193"/>
                    <a:gd name="T32" fmla="*/ 1 w 454"/>
                    <a:gd name="T33" fmla="*/ 0 h 193"/>
                    <a:gd name="T34" fmla="*/ 1 w 454"/>
                    <a:gd name="T35" fmla="*/ 0 h 193"/>
                    <a:gd name="T36" fmla="*/ 1 w 454"/>
                    <a:gd name="T37" fmla="*/ 0 h 193"/>
                    <a:gd name="T38" fmla="*/ 1 w 454"/>
                    <a:gd name="T39" fmla="*/ 0 h 193"/>
                    <a:gd name="T40" fmla="*/ 1 w 454"/>
                    <a:gd name="T41" fmla="*/ 0 h 193"/>
                    <a:gd name="T42" fmla="*/ 1 w 454"/>
                    <a:gd name="T43" fmla="*/ 0 h 193"/>
                    <a:gd name="T44" fmla="*/ 1 w 454"/>
                    <a:gd name="T45" fmla="*/ 0 h 193"/>
                    <a:gd name="T46" fmla="*/ 1 w 454"/>
                    <a:gd name="T47" fmla="*/ 0 h 193"/>
                    <a:gd name="T48" fmla="*/ 1 w 454"/>
                    <a:gd name="T49" fmla="*/ 0 h 193"/>
                    <a:gd name="T50" fmla="*/ 1 w 454"/>
                    <a:gd name="T51" fmla="*/ 0 h 193"/>
                    <a:gd name="T52" fmla="*/ 1 w 454"/>
                    <a:gd name="T53" fmla="*/ 0 h 1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54"/>
                    <a:gd name="T82" fmla="*/ 0 h 193"/>
                    <a:gd name="T83" fmla="*/ 454 w 454"/>
                    <a:gd name="T84" fmla="*/ 193 h 1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54" h="193">
                      <a:moveTo>
                        <a:pt x="0" y="0"/>
                      </a:moveTo>
                      <a:lnTo>
                        <a:pt x="42" y="3"/>
                      </a:lnTo>
                      <a:lnTo>
                        <a:pt x="82" y="9"/>
                      </a:lnTo>
                      <a:lnTo>
                        <a:pt x="121" y="18"/>
                      </a:lnTo>
                      <a:lnTo>
                        <a:pt x="139" y="24"/>
                      </a:lnTo>
                      <a:lnTo>
                        <a:pt x="155" y="31"/>
                      </a:lnTo>
                      <a:lnTo>
                        <a:pt x="170" y="37"/>
                      </a:lnTo>
                      <a:lnTo>
                        <a:pt x="184" y="45"/>
                      </a:lnTo>
                      <a:lnTo>
                        <a:pt x="197" y="52"/>
                      </a:lnTo>
                      <a:lnTo>
                        <a:pt x="207" y="61"/>
                      </a:lnTo>
                      <a:lnTo>
                        <a:pt x="215" y="69"/>
                      </a:lnTo>
                      <a:lnTo>
                        <a:pt x="221" y="78"/>
                      </a:lnTo>
                      <a:lnTo>
                        <a:pt x="225" y="87"/>
                      </a:lnTo>
                      <a:lnTo>
                        <a:pt x="227" y="96"/>
                      </a:lnTo>
                      <a:lnTo>
                        <a:pt x="228" y="105"/>
                      </a:lnTo>
                      <a:lnTo>
                        <a:pt x="232" y="114"/>
                      </a:lnTo>
                      <a:lnTo>
                        <a:pt x="238" y="123"/>
                      </a:lnTo>
                      <a:lnTo>
                        <a:pt x="246" y="132"/>
                      </a:lnTo>
                      <a:lnTo>
                        <a:pt x="256" y="139"/>
                      </a:lnTo>
                      <a:lnTo>
                        <a:pt x="269" y="148"/>
                      </a:lnTo>
                      <a:lnTo>
                        <a:pt x="283" y="156"/>
                      </a:lnTo>
                      <a:lnTo>
                        <a:pt x="298" y="162"/>
                      </a:lnTo>
                      <a:lnTo>
                        <a:pt x="315" y="169"/>
                      </a:lnTo>
                      <a:lnTo>
                        <a:pt x="332" y="175"/>
                      </a:lnTo>
                      <a:lnTo>
                        <a:pt x="371" y="185"/>
                      </a:lnTo>
                      <a:lnTo>
                        <a:pt x="411" y="190"/>
                      </a:lnTo>
                      <a:lnTo>
                        <a:pt x="454" y="193"/>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984" name="Freeform 121"/>
                <p:cNvSpPr>
                  <a:spLocks/>
                </p:cNvSpPr>
                <p:nvPr/>
              </p:nvSpPr>
              <p:spPr bwMode="auto">
                <a:xfrm>
                  <a:off x="2423" y="1398"/>
                  <a:ext cx="227" cy="23"/>
                </a:xfrm>
                <a:custGeom>
                  <a:avLst/>
                  <a:gdLst>
                    <a:gd name="T0" fmla="*/ 0 w 454"/>
                    <a:gd name="T1" fmla="*/ 0 h 47"/>
                    <a:gd name="T2" fmla="*/ 1 w 454"/>
                    <a:gd name="T3" fmla="*/ 0 h 47"/>
                    <a:gd name="T4" fmla="*/ 1 w 454"/>
                    <a:gd name="T5" fmla="*/ 0 h 47"/>
                    <a:gd name="T6" fmla="*/ 1 w 454"/>
                    <a:gd name="T7" fmla="*/ 0 h 47"/>
                    <a:gd name="T8" fmla="*/ 1 w 454"/>
                    <a:gd name="T9" fmla="*/ 0 h 47"/>
                    <a:gd name="T10" fmla="*/ 1 w 454"/>
                    <a:gd name="T11" fmla="*/ 0 h 47"/>
                    <a:gd name="T12" fmla="*/ 1 w 454"/>
                    <a:gd name="T13" fmla="*/ 0 h 47"/>
                    <a:gd name="T14" fmla="*/ 1 w 454"/>
                    <a:gd name="T15" fmla="*/ 0 h 47"/>
                    <a:gd name="T16" fmla="*/ 1 w 454"/>
                    <a:gd name="T17" fmla="*/ 0 h 47"/>
                    <a:gd name="T18" fmla="*/ 1 w 454"/>
                    <a:gd name="T19" fmla="*/ 0 h 47"/>
                    <a:gd name="T20" fmla="*/ 1 w 454"/>
                    <a:gd name="T21" fmla="*/ 0 h 47"/>
                    <a:gd name="T22" fmla="*/ 1 w 454"/>
                    <a:gd name="T23" fmla="*/ 0 h 47"/>
                    <a:gd name="T24" fmla="*/ 1 w 454"/>
                    <a:gd name="T25" fmla="*/ 0 h 47"/>
                    <a:gd name="T26" fmla="*/ 1 w 454"/>
                    <a:gd name="T27" fmla="*/ 0 h 47"/>
                    <a:gd name="T28" fmla="*/ 1 w 454"/>
                    <a:gd name="T29" fmla="*/ 0 h 47"/>
                    <a:gd name="T30" fmla="*/ 1 w 454"/>
                    <a:gd name="T31" fmla="*/ 0 h 47"/>
                    <a:gd name="T32" fmla="*/ 1 w 454"/>
                    <a:gd name="T33" fmla="*/ 0 h 47"/>
                    <a:gd name="T34" fmla="*/ 1 w 454"/>
                    <a:gd name="T35" fmla="*/ 0 h 47"/>
                    <a:gd name="T36" fmla="*/ 1 w 454"/>
                    <a:gd name="T37" fmla="*/ 0 h 47"/>
                    <a:gd name="T38" fmla="*/ 1 w 454"/>
                    <a:gd name="T39" fmla="*/ 0 h 47"/>
                    <a:gd name="T40" fmla="*/ 1 w 454"/>
                    <a:gd name="T41" fmla="*/ 0 h 47"/>
                    <a:gd name="T42" fmla="*/ 1 w 454"/>
                    <a:gd name="T43" fmla="*/ 0 h 47"/>
                    <a:gd name="T44" fmla="*/ 1 w 454"/>
                    <a:gd name="T45" fmla="*/ 0 h 47"/>
                    <a:gd name="T46" fmla="*/ 1 w 454"/>
                    <a:gd name="T47" fmla="*/ 0 h 47"/>
                    <a:gd name="T48" fmla="*/ 1 w 454"/>
                    <a:gd name="T49" fmla="*/ 0 h 47"/>
                    <a:gd name="T50" fmla="*/ 1 w 454"/>
                    <a:gd name="T51" fmla="*/ 0 h 47"/>
                    <a:gd name="T52" fmla="*/ 1 w 454"/>
                    <a:gd name="T53" fmla="*/ 0 h 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54"/>
                    <a:gd name="T82" fmla="*/ 0 h 47"/>
                    <a:gd name="T83" fmla="*/ 454 w 454"/>
                    <a:gd name="T84" fmla="*/ 47 h 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54" h="47">
                      <a:moveTo>
                        <a:pt x="0" y="47"/>
                      </a:moveTo>
                      <a:lnTo>
                        <a:pt x="42" y="47"/>
                      </a:lnTo>
                      <a:lnTo>
                        <a:pt x="82" y="44"/>
                      </a:lnTo>
                      <a:lnTo>
                        <a:pt x="121" y="43"/>
                      </a:lnTo>
                      <a:lnTo>
                        <a:pt x="139" y="42"/>
                      </a:lnTo>
                      <a:lnTo>
                        <a:pt x="155" y="39"/>
                      </a:lnTo>
                      <a:lnTo>
                        <a:pt x="170" y="38"/>
                      </a:lnTo>
                      <a:lnTo>
                        <a:pt x="184" y="35"/>
                      </a:lnTo>
                      <a:lnTo>
                        <a:pt x="197" y="34"/>
                      </a:lnTo>
                      <a:lnTo>
                        <a:pt x="207" y="32"/>
                      </a:lnTo>
                      <a:lnTo>
                        <a:pt x="215" y="29"/>
                      </a:lnTo>
                      <a:lnTo>
                        <a:pt x="221" y="28"/>
                      </a:lnTo>
                      <a:lnTo>
                        <a:pt x="225" y="25"/>
                      </a:lnTo>
                      <a:lnTo>
                        <a:pt x="227" y="23"/>
                      </a:lnTo>
                      <a:lnTo>
                        <a:pt x="228" y="20"/>
                      </a:lnTo>
                      <a:lnTo>
                        <a:pt x="232" y="19"/>
                      </a:lnTo>
                      <a:lnTo>
                        <a:pt x="238" y="16"/>
                      </a:lnTo>
                      <a:lnTo>
                        <a:pt x="246" y="14"/>
                      </a:lnTo>
                      <a:lnTo>
                        <a:pt x="256" y="13"/>
                      </a:lnTo>
                      <a:lnTo>
                        <a:pt x="269" y="10"/>
                      </a:lnTo>
                      <a:lnTo>
                        <a:pt x="283" y="9"/>
                      </a:lnTo>
                      <a:lnTo>
                        <a:pt x="298" y="7"/>
                      </a:lnTo>
                      <a:lnTo>
                        <a:pt x="315" y="5"/>
                      </a:lnTo>
                      <a:lnTo>
                        <a:pt x="332" y="4"/>
                      </a:lnTo>
                      <a:lnTo>
                        <a:pt x="371" y="2"/>
                      </a:lnTo>
                      <a:lnTo>
                        <a:pt x="411" y="0"/>
                      </a:lnTo>
                      <a:lnTo>
                        <a:pt x="454" y="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39985" name="Freeform 122"/>
                <p:cNvSpPr>
                  <a:spLocks/>
                </p:cNvSpPr>
                <p:nvPr/>
              </p:nvSpPr>
              <p:spPr bwMode="auto">
                <a:xfrm>
                  <a:off x="2165" y="1398"/>
                  <a:ext cx="485" cy="143"/>
                </a:xfrm>
                <a:custGeom>
                  <a:avLst/>
                  <a:gdLst>
                    <a:gd name="T0" fmla="*/ 0 w 969"/>
                    <a:gd name="T1" fmla="*/ 1 h 285"/>
                    <a:gd name="T2" fmla="*/ 1 w 969"/>
                    <a:gd name="T3" fmla="*/ 1 h 285"/>
                    <a:gd name="T4" fmla="*/ 1 w 969"/>
                    <a:gd name="T5" fmla="*/ 1 h 285"/>
                    <a:gd name="T6" fmla="*/ 1 w 969"/>
                    <a:gd name="T7" fmla="*/ 1 h 285"/>
                    <a:gd name="T8" fmla="*/ 1 w 969"/>
                    <a:gd name="T9" fmla="*/ 1 h 285"/>
                    <a:gd name="T10" fmla="*/ 1 w 969"/>
                    <a:gd name="T11" fmla="*/ 1 h 285"/>
                    <a:gd name="T12" fmla="*/ 1 w 969"/>
                    <a:gd name="T13" fmla="*/ 1 h 285"/>
                    <a:gd name="T14" fmla="*/ 1 w 969"/>
                    <a:gd name="T15" fmla="*/ 1 h 285"/>
                    <a:gd name="T16" fmla="*/ 1 w 969"/>
                    <a:gd name="T17" fmla="*/ 1 h 285"/>
                    <a:gd name="T18" fmla="*/ 1 w 969"/>
                    <a:gd name="T19" fmla="*/ 1 h 285"/>
                    <a:gd name="T20" fmla="*/ 1 w 969"/>
                    <a:gd name="T21" fmla="*/ 1 h 285"/>
                    <a:gd name="T22" fmla="*/ 1 w 969"/>
                    <a:gd name="T23" fmla="*/ 1 h 285"/>
                    <a:gd name="T24" fmla="*/ 1 w 969"/>
                    <a:gd name="T25" fmla="*/ 1 h 285"/>
                    <a:gd name="T26" fmla="*/ 1 w 969"/>
                    <a:gd name="T27" fmla="*/ 1 h 285"/>
                    <a:gd name="T28" fmla="*/ 1 w 969"/>
                    <a:gd name="T29" fmla="*/ 1 h 285"/>
                    <a:gd name="T30" fmla="*/ 1 w 969"/>
                    <a:gd name="T31" fmla="*/ 1 h 285"/>
                    <a:gd name="T32" fmla="*/ 1 w 969"/>
                    <a:gd name="T33" fmla="*/ 1 h 285"/>
                    <a:gd name="T34" fmla="*/ 1 w 969"/>
                    <a:gd name="T35" fmla="*/ 1 h 285"/>
                    <a:gd name="T36" fmla="*/ 1 w 969"/>
                    <a:gd name="T37" fmla="*/ 1 h 285"/>
                    <a:gd name="T38" fmla="*/ 1 w 969"/>
                    <a:gd name="T39" fmla="*/ 1 h 285"/>
                    <a:gd name="T40" fmla="*/ 1 w 969"/>
                    <a:gd name="T41" fmla="*/ 1 h 285"/>
                    <a:gd name="T42" fmla="*/ 1 w 969"/>
                    <a:gd name="T43" fmla="*/ 1 h 285"/>
                    <a:gd name="T44" fmla="*/ 1 w 969"/>
                    <a:gd name="T45" fmla="*/ 1 h 285"/>
                    <a:gd name="T46" fmla="*/ 1 w 969"/>
                    <a:gd name="T47" fmla="*/ 1 h 285"/>
                    <a:gd name="T48" fmla="*/ 1 w 969"/>
                    <a:gd name="T49" fmla="*/ 1 h 285"/>
                    <a:gd name="T50" fmla="*/ 1 w 969"/>
                    <a:gd name="T51" fmla="*/ 1 h 285"/>
                    <a:gd name="T52" fmla="*/ 1 w 969"/>
                    <a:gd name="T53" fmla="*/ 1 h 285"/>
                    <a:gd name="T54" fmla="*/ 1 w 969"/>
                    <a:gd name="T55" fmla="*/ 1 h 285"/>
                    <a:gd name="T56" fmla="*/ 1 w 969"/>
                    <a:gd name="T57" fmla="*/ 1 h 285"/>
                    <a:gd name="T58" fmla="*/ 1 w 969"/>
                    <a:gd name="T59" fmla="*/ 1 h 285"/>
                    <a:gd name="T60" fmla="*/ 1 w 969"/>
                    <a:gd name="T61" fmla="*/ 1 h 285"/>
                    <a:gd name="T62" fmla="*/ 1 w 969"/>
                    <a:gd name="T63" fmla="*/ 1 h 285"/>
                    <a:gd name="T64" fmla="*/ 1 w 969"/>
                    <a:gd name="T65" fmla="*/ 1 h 285"/>
                    <a:gd name="T66" fmla="*/ 1 w 969"/>
                    <a:gd name="T67" fmla="*/ 1 h 285"/>
                    <a:gd name="T68" fmla="*/ 1 w 969"/>
                    <a:gd name="T69" fmla="*/ 1 h 285"/>
                    <a:gd name="T70" fmla="*/ 1 w 969"/>
                    <a:gd name="T71" fmla="*/ 1 h 285"/>
                    <a:gd name="T72" fmla="*/ 1 w 969"/>
                    <a:gd name="T73" fmla="*/ 0 h 2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69"/>
                    <a:gd name="T112" fmla="*/ 0 h 285"/>
                    <a:gd name="T113" fmla="*/ 969 w 969"/>
                    <a:gd name="T114" fmla="*/ 285 h 2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69" h="285">
                      <a:moveTo>
                        <a:pt x="0" y="285"/>
                      </a:moveTo>
                      <a:lnTo>
                        <a:pt x="45" y="284"/>
                      </a:lnTo>
                      <a:lnTo>
                        <a:pt x="90" y="283"/>
                      </a:lnTo>
                      <a:lnTo>
                        <a:pt x="135" y="278"/>
                      </a:lnTo>
                      <a:lnTo>
                        <a:pt x="178" y="273"/>
                      </a:lnTo>
                      <a:lnTo>
                        <a:pt x="219" y="266"/>
                      </a:lnTo>
                      <a:lnTo>
                        <a:pt x="260" y="259"/>
                      </a:lnTo>
                      <a:lnTo>
                        <a:pt x="297" y="251"/>
                      </a:lnTo>
                      <a:lnTo>
                        <a:pt x="332" y="241"/>
                      </a:lnTo>
                      <a:lnTo>
                        <a:pt x="365" y="231"/>
                      </a:lnTo>
                      <a:lnTo>
                        <a:pt x="395" y="219"/>
                      </a:lnTo>
                      <a:lnTo>
                        <a:pt x="420" y="208"/>
                      </a:lnTo>
                      <a:lnTo>
                        <a:pt x="442" y="195"/>
                      </a:lnTo>
                      <a:lnTo>
                        <a:pt x="460" y="182"/>
                      </a:lnTo>
                      <a:lnTo>
                        <a:pt x="473" y="169"/>
                      </a:lnTo>
                      <a:lnTo>
                        <a:pt x="478" y="163"/>
                      </a:lnTo>
                      <a:lnTo>
                        <a:pt x="481" y="157"/>
                      </a:lnTo>
                      <a:lnTo>
                        <a:pt x="483" y="149"/>
                      </a:lnTo>
                      <a:lnTo>
                        <a:pt x="484" y="143"/>
                      </a:lnTo>
                      <a:lnTo>
                        <a:pt x="485" y="136"/>
                      </a:lnTo>
                      <a:lnTo>
                        <a:pt x="487" y="130"/>
                      </a:lnTo>
                      <a:lnTo>
                        <a:pt x="490" y="122"/>
                      </a:lnTo>
                      <a:lnTo>
                        <a:pt x="495" y="116"/>
                      </a:lnTo>
                      <a:lnTo>
                        <a:pt x="508" y="103"/>
                      </a:lnTo>
                      <a:lnTo>
                        <a:pt x="526" y="90"/>
                      </a:lnTo>
                      <a:lnTo>
                        <a:pt x="548" y="78"/>
                      </a:lnTo>
                      <a:lnTo>
                        <a:pt x="573" y="66"/>
                      </a:lnTo>
                      <a:lnTo>
                        <a:pt x="603" y="55"/>
                      </a:lnTo>
                      <a:lnTo>
                        <a:pt x="636" y="44"/>
                      </a:lnTo>
                      <a:lnTo>
                        <a:pt x="671" y="34"/>
                      </a:lnTo>
                      <a:lnTo>
                        <a:pt x="708" y="27"/>
                      </a:lnTo>
                      <a:lnTo>
                        <a:pt x="749" y="19"/>
                      </a:lnTo>
                      <a:lnTo>
                        <a:pt x="791" y="13"/>
                      </a:lnTo>
                      <a:lnTo>
                        <a:pt x="833" y="7"/>
                      </a:lnTo>
                      <a:lnTo>
                        <a:pt x="878" y="4"/>
                      </a:lnTo>
                      <a:lnTo>
                        <a:pt x="923" y="1"/>
                      </a:lnTo>
                      <a:lnTo>
                        <a:pt x="969" y="0"/>
                      </a:lnTo>
                    </a:path>
                  </a:pathLst>
                </a:custGeom>
                <a:noFill/>
                <a:ln w="63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GB"/>
                </a:p>
              </p:txBody>
            </p:sp>
          </p:grpSp>
        </p:grpSp>
        <p:sp>
          <p:nvSpPr>
            <p:cNvPr id="39949" name="Line 5"/>
            <p:cNvSpPr>
              <a:spLocks noChangeShapeType="1"/>
            </p:cNvSpPr>
            <p:nvPr/>
          </p:nvSpPr>
          <p:spPr bwMode="auto">
            <a:xfrm>
              <a:off x="3638239" y="4842463"/>
              <a:ext cx="427037"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p>
          </p:txBody>
        </p:sp>
        <p:sp>
          <p:nvSpPr>
            <p:cNvPr id="39950" name="Line 5"/>
            <p:cNvSpPr>
              <a:spLocks noChangeShapeType="1"/>
            </p:cNvSpPr>
            <p:nvPr/>
          </p:nvSpPr>
          <p:spPr bwMode="auto">
            <a:xfrm>
              <a:off x="6303962" y="4876595"/>
              <a:ext cx="428625"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p>
          </p:txBody>
        </p:sp>
      </p:grpSp>
      <p:sp>
        <p:nvSpPr>
          <p:cNvPr id="85" name="Rectangle 84"/>
          <p:cNvSpPr/>
          <p:nvPr/>
        </p:nvSpPr>
        <p:spPr>
          <a:xfrm>
            <a:off x="7191375" y="6457950"/>
            <a:ext cx="1997075" cy="400050"/>
          </a:xfrm>
          <a:prstGeom prst="rect">
            <a:avLst/>
          </a:prstGeom>
        </p:spPr>
        <p:txBody>
          <a:bodyPr>
            <a:spAutoFit/>
          </a:bodyPr>
          <a:lstStyle/>
          <a:p>
            <a:pPr>
              <a:defRPr/>
            </a:pPr>
            <a:r>
              <a:rPr lang="nb-NO" sz="1000" dirty="0">
                <a:latin typeface="+mn-lt"/>
              </a:rPr>
              <a:t>http://www.oliveoilpakistan.com/national_assessment.htm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1026"/>
          <p:cNvSpPr>
            <a:spLocks noGrp="1" noChangeArrowheads="1"/>
          </p:cNvSpPr>
          <p:nvPr>
            <p:ph type="title"/>
          </p:nvPr>
        </p:nvSpPr>
        <p:spPr/>
        <p:txBody>
          <a:bodyPr/>
          <a:lstStyle/>
          <a:p>
            <a:pPr eaLnBrk="1" hangingPunct="1"/>
            <a:r>
              <a:rPr lang="en-GB" altLang="en-US" noProof="0" dirty="0" smtClean="0"/>
              <a:t>Sensitivity Analysis</a:t>
            </a:r>
            <a:endParaRPr lang="en-GB" altLang="en-US" noProof="0" dirty="0"/>
          </a:p>
        </p:txBody>
      </p:sp>
      <p:sp>
        <p:nvSpPr>
          <p:cNvPr id="40964" name="Rectangle 4"/>
          <p:cNvSpPr>
            <a:spLocks noChangeArrowheads="1"/>
          </p:cNvSpPr>
          <p:nvPr/>
        </p:nvSpPr>
        <p:spPr bwMode="auto">
          <a:xfrm>
            <a:off x="484188" y="5075238"/>
            <a:ext cx="1800225" cy="490537"/>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40965" name="Line 5"/>
          <p:cNvSpPr>
            <a:spLocks noChangeShapeType="1"/>
          </p:cNvSpPr>
          <p:nvPr/>
        </p:nvSpPr>
        <p:spPr bwMode="auto">
          <a:xfrm>
            <a:off x="6100763" y="2322513"/>
            <a:ext cx="857250"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p>
        </p:txBody>
      </p:sp>
      <p:sp>
        <p:nvSpPr>
          <p:cNvPr id="40966" name="Text Box 6"/>
          <p:cNvSpPr txBox="1">
            <a:spLocks noChangeArrowheads="1"/>
          </p:cNvSpPr>
          <p:nvPr/>
        </p:nvSpPr>
        <p:spPr bwMode="auto">
          <a:xfrm>
            <a:off x="2444750" y="2082800"/>
            <a:ext cx="6858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b="1">
                <a:solidFill>
                  <a:srgbClr val="00B0F0"/>
                </a:solidFill>
              </a:rPr>
              <a:t>Input</a:t>
            </a:r>
            <a:endParaRPr lang="en-GB" altLang="en-US" sz="1600" b="1">
              <a:solidFill>
                <a:srgbClr val="00B0F0"/>
              </a:solidFill>
            </a:endParaRPr>
          </a:p>
        </p:txBody>
      </p:sp>
      <p:sp>
        <p:nvSpPr>
          <p:cNvPr id="40967" name="Text Box 7"/>
          <p:cNvSpPr txBox="1">
            <a:spLocks noChangeArrowheads="1"/>
          </p:cNvSpPr>
          <p:nvPr/>
        </p:nvSpPr>
        <p:spPr bwMode="auto">
          <a:xfrm>
            <a:off x="7092950" y="2093913"/>
            <a:ext cx="8588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b="1">
                <a:solidFill>
                  <a:srgbClr val="00B050"/>
                </a:solidFill>
              </a:rPr>
              <a:t>Output</a:t>
            </a:r>
            <a:endParaRPr lang="en-GB" altLang="en-US" sz="1600" b="1">
              <a:solidFill>
                <a:srgbClr val="00B050"/>
              </a:solidFill>
            </a:endParaRPr>
          </a:p>
        </p:txBody>
      </p:sp>
      <p:sp>
        <p:nvSpPr>
          <p:cNvPr id="40968" name="Text Box 11"/>
          <p:cNvSpPr txBox="1">
            <a:spLocks noChangeArrowheads="1"/>
          </p:cNvSpPr>
          <p:nvPr/>
        </p:nvSpPr>
        <p:spPr bwMode="auto">
          <a:xfrm>
            <a:off x="6137275" y="1196975"/>
            <a:ext cx="1912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b="1">
                <a:solidFill>
                  <a:srgbClr val="FF0000"/>
                </a:solidFill>
              </a:rPr>
              <a:t>Scepticism!</a:t>
            </a:r>
            <a:endParaRPr lang="en-GB" altLang="en-US" b="1">
              <a:solidFill>
                <a:srgbClr val="FF0000"/>
              </a:solidFill>
            </a:endParaRPr>
          </a:p>
        </p:txBody>
      </p:sp>
      <p:sp>
        <p:nvSpPr>
          <p:cNvPr id="40969" name="Line 5"/>
          <p:cNvSpPr>
            <a:spLocks noChangeShapeType="1"/>
          </p:cNvSpPr>
          <p:nvPr/>
        </p:nvSpPr>
        <p:spPr bwMode="auto">
          <a:xfrm>
            <a:off x="3276600" y="2287588"/>
            <a:ext cx="855663"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p>
        </p:txBody>
      </p:sp>
      <p:sp>
        <p:nvSpPr>
          <p:cNvPr id="26634" name="TextBox 23"/>
          <p:cNvSpPr txBox="1">
            <a:spLocks noChangeArrowheads="1"/>
          </p:cNvSpPr>
          <p:nvPr/>
        </p:nvSpPr>
        <p:spPr bwMode="auto">
          <a:xfrm>
            <a:off x="2501900" y="3933825"/>
            <a:ext cx="526573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defRPr/>
            </a:pPr>
            <a:r>
              <a:rPr lang="en-US" altLang="en-US" dirty="0"/>
              <a:t>Quality Control:</a:t>
            </a:r>
          </a:p>
          <a:p>
            <a:pPr marL="342900" indent="-342900">
              <a:spcBef>
                <a:spcPct val="0"/>
              </a:spcBef>
              <a:defRPr/>
            </a:pPr>
            <a:r>
              <a:rPr lang="en-US" altLang="en-US" dirty="0">
                <a:solidFill>
                  <a:srgbClr val="00B0F0"/>
                </a:solidFill>
              </a:rPr>
              <a:t>Demand for metadata </a:t>
            </a:r>
          </a:p>
          <a:p>
            <a:pPr marL="342900" indent="-342900">
              <a:spcBef>
                <a:spcPct val="0"/>
              </a:spcBef>
              <a:defRPr/>
            </a:pPr>
            <a:r>
              <a:rPr lang="en-US" altLang="en-US" dirty="0">
                <a:solidFill>
                  <a:srgbClr val="FF0000"/>
                </a:solidFill>
              </a:rPr>
              <a:t>Demand for transparency</a:t>
            </a:r>
          </a:p>
          <a:p>
            <a:pPr marL="342900" indent="-342900">
              <a:spcBef>
                <a:spcPct val="0"/>
              </a:spcBef>
              <a:defRPr/>
            </a:pPr>
            <a:r>
              <a:rPr lang="en-US" altLang="en-US" dirty="0">
                <a:solidFill>
                  <a:srgbClr val="00B050"/>
                </a:solidFill>
              </a:rPr>
              <a:t>Demand for quality report</a:t>
            </a:r>
          </a:p>
          <a:p>
            <a:pPr marL="171450" indent="-171450">
              <a:spcBef>
                <a:spcPct val="0"/>
              </a:spcBef>
              <a:defRPr/>
            </a:pPr>
            <a:endParaRPr lang="en-US" altLang="en-US" sz="1000" dirty="0"/>
          </a:p>
          <a:p>
            <a:pPr marL="342900" indent="-342900">
              <a:spcBef>
                <a:spcPct val="0"/>
              </a:spcBef>
              <a:defRPr/>
            </a:pPr>
            <a:r>
              <a:rPr lang="en-US" altLang="en-US" dirty="0"/>
              <a:t>Verification based on comparison with reference data (ground truth)</a:t>
            </a:r>
          </a:p>
        </p:txBody>
      </p:sp>
      <p:sp>
        <p:nvSpPr>
          <p:cNvPr id="40971" name="Text Box 9"/>
          <p:cNvSpPr txBox="1">
            <a:spLocks noChangeArrowheads="1"/>
          </p:cNvSpPr>
          <p:nvPr/>
        </p:nvSpPr>
        <p:spPr bwMode="auto">
          <a:xfrm>
            <a:off x="4211638" y="2781300"/>
            <a:ext cx="1644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b="1">
                <a:solidFill>
                  <a:srgbClr val="FF0000"/>
                </a:solidFill>
              </a:rPr>
              <a:t>GIS operations</a:t>
            </a:r>
            <a:endParaRPr lang="en-GB" altLang="en-US" sz="1600" b="1">
              <a:solidFill>
                <a:srgbClr val="FF0000"/>
              </a:solidFill>
            </a:endParaRPr>
          </a:p>
        </p:txBody>
      </p:sp>
      <p:grpSp>
        <p:nvGrpSpPr>
          <p:cNvPr id="40972" name="Group 38"/>
          <p:cNvGrpSpPr>
            <a:grpSpLocks/>
          </p:cNvGrpSpPr>
          <p:nvPr/>
        </p:nvGrpSpPr>
        <p:grpSpPr bwMode="auto">
          <a:xfrm>
            <a:off x="4276725" y="1844675"/>
            <a:ext cx="1519238" cy="887413"/>
            <a:chOff x="3748039" y="2257455"/>
            <a:chExt cx="1279087" cy="970565"/>
          </a:xfrm>
        </p:grpSpPr>
        <p:sp>
          <p:nvSpPr>
            <p:cNvPr id="40973" name="Rectangle 2"/>
            <p:cNvSpPr>
              <a:spLocks noChangeArrowheads="1"/>
            </p:cNvSpPr>
            <p:nvPr/>
          </p:nvSpPr>
          <p:spPr bwMode="auto">
            <a:xfrm flipV="1">
              <a:off x="3748039" y="2257455"/>
              <a:ext cx="1279087" cy="970565"/>
            </a:xfrm>
            <a:prstGeom prst="rect">
              <a:avLst/>
            </a:prstGeom>
            <a:solidFill>
              <a:srgbClr val="000000"/>
            </a:solidFill>
            <a:ln w="9525">
              <a:miter lim="800000"/>
              <a:headEnd/>
              <a:tailEnd/>
            </a:ln>
            <a:scene3d>
              <a:camera prst="legacyPerspectiveTopRight"/>
              <a:lightRig rig="legacyFlat3" dir="b"/>
            </a:scene3d>
            <a:sp3d extrusionH="3630600" prstMaterial="legacyMetal">
              <a:bevelT w="13500" h="13500" prst="angle"/>
              <a:bevelB w="13500" h="13500" prst="angle"/>
              <a:extrusionClr>
                <a:schemeClr val="bg2"/>
              </a:extrusionClr>
            </a:sp3d>
          </p:spPr>
          <p:txBody>
            <a:bodyPr wrap="none" anchor="ctr">
              <a:flatTx/>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40974" name="Text Box 10"/>
            <p:cNvSpPr txBox="1">
              <a:spLocks noChangeArrowheads="1"/>
            </p:cNvSpPr>
            <p:nvPr/>
          </p:nvSpPr>
          <p:spPr bwMode="auto">
            <a:xfrm>
              <a:off x="3883032" y="2550882"/>
              <a:ext cx="971678" cy="33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50000"/>
                </a:spcBef>
                <a:buFontTx/>
                <a:buNone/>
              </a:pPr>
              <a:r>
                <a:rPr lang="nb-NO" altLang="en-US" sz="1600" b="1">
                  <a:solidFill>
                    <a:schemeClr val="bg1"/>
                  </a:solidFill>
                </a:rPr>
                <a:t>model</a:t>
              </a:r>
              <a:endParaRPr lang="en-GB" altLang="en-US" sz="1600" b="1">
                <a:solidFill>
                  <a:schemeClr val="bg1"/>
                </a:solidFill>
              </a:endParaRPr>
            </a:p>
          </p:txBody>
        </p:sp>
      </p:grpSp>
    </p:spTree>
    <p:extLst>
      <p:ext uri="{BB962C8B-B14F-4D97-AF65-F5344CB8AC3E}">
        <p14:creationId xmlns:p14="http://schemas.microsoft.com/office/powerpoint/2010/main" val="22829858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1026"/>
          <p:cNvSpPr>
            <a:spLocks noGrp="1" noChangeArrowheads="1"/>
          </p:cNvSpPr>
          <p:nvPr>
            <p:ph type="title"/>
          </p:nvPr>
        </p:nvSpPr>
        <p:spPr/>
        <p:txBody>
          <a:bodyPr/>
          <a:lstStyle/>
          <a:p>
            <a:pPr eaLnBrk="1" hangingPunct="1"/>
            <a:r>
              <a:rPr lang="en-GB" altLang="en-US" noProof="0" dirty="0" smtClean="0"/>
              <a:t>Recommendation</a:t>
            </a:r>
            <a:endParaRPr lang="en-GB" altLang="en-US" noProof="0" dirty="0"/>
          </a:p>
        </p:txBody>
      </p:sp>
      <p:sp>
        <p:nvSpPr>
          <p:cNvPr id="2" name="Content Placeholder 1"/>
          <p:cNvSpPr>
            <a:spLocks noGrp="1"/>
          </p:cNvSpPr>
          <p:nvPr>
            <p:ph idx="1"/>
          </p:nvPr>
        </p:nvSpPr>
        <p:spPr>
          <a:xfrm>
            <a:off x="2424113" y="1412875"/>
            <a:ext cx="5576887" cy="5256213"/>
          </a:xfrm>
        </p:spPr>
        <p:txBody>
          <a:bodyPr/>
          <a:lstStyle/>
          <a:p>
            <a:pPr marL="0" indent="0">
              <a:buFontTx/>
              <a:buNone/>
              <a:defRPr/>
            </a:pPr>
            <a:r>
              <a:rPr lang="en-GB" b="1" noProof="0" dirty="0" smtClean="0"/>
              <a:t>Result: proposed locations/areas </a:t>
            </a:r>
          </a:p>
          <a:p>
            <a:pPr>
              <a:defRPr/>
            </a:pPr>
            <a:r>
              <a:rPr lang="en-GB" noProof="0" dirty="0" smtClean="0"/>
              <a:t>Suitability/susceptibility map(s)</a:t>
            </a:r>
          </a:p>
          <a:p>
            <a:pPr>
              <a:defRPr/>
            </a:pPr>
            <a:r>
              <a:rPr lang="en-GB" noProof="0" dirty="0" smtClean="0"/>
              <a:t>Report: </a:t>
            </a:r>
          </a:p>
          <a:p>
            <a:pPr lvl="1">
              <a:defRPr/>
            </a:pPr>
            <a:r>
              <a:rPr lang="en-GB" noProof="0" dirty="0" smtClean="0"/>
              <a:t>recommendations, </a:t>
            </a:r>
          </a:p>
          <a:p>
            <a:pPr lvl="1">
              <a:defRPr/>
            </a:pPr>
            <a:r>
              <a:rPr lang="en-GB" noProof="0" dirty="0" smtClean="0"/>
              <a:t>evaluation of proposed locations/areas, </a:t>
            </a:r>
          </a:p>
          <a:p>
            <a:pPr lvl="1">
              <a:defRPr/>
            </a:pPr>
            <a:r>
              <a:rPr lang="en-GB" noProof="0" dirty="0" smtClean="0"/>
              <a:t>description of process, </a:t>
            </a:r>
          </a:p>
          <a:p>
            <a:pPr lvl="1">
              <a:defRPr/>
            </a:pPr>
            <a:r>
              <a:rPr lang="en-GB" noProof="0" dirty="0" smtClean="0"/>
              <a:t>sensitivity of result, </a:t>
            </a:r>
          </a:p>
          <a:p>
            <a:pPr lvl="1">
              <a:defRPr/>
            </a:pPr>
            <a:r>
              <a:rPr lang="en-GB" noProof="0" dirty="0" smtClean="0"/>
              <a:t>metadata</a:t>
            </a:r>
          </a:p>
          <a:p>
            <a:pPr>
              <a:defRPr/>
            </a:pPr>
            <a:r>
              <a:rPr lang="en-GB" noProof="0" dirty="0" smtClean="0"/>
              <a:t>Usually: several alternatives</a:t>
            </a:r>
          </a:p>
          <a:p>
            <a:pPr>
              <a:defRPr/>
            </a:pPr>
            <a:endParaRPr lang="en-GB" b="1" noProof="0" dirty="0" smtClean="0"/>
          </a:p>
          <a:p>
            <a:pPr>
              <a:defRPr/>
            </a:pPr>
            <a:endParaRPr lang="en-GB" b="1" noProof="0" dirty="0"/>
          </a:p>
        </p:txBody>
      </p:sp>
      <p:sp>
        <p:nvSpPr>
          <p:cNvPr id="41989" name="Rectangle 4"/>
          <p:cNvSpPr>
            <a:spLocks noChangeArrowheads="1"/>
          </p:cNvSpPr>
          <p:nvPr/>
        </p:nvSpPr>
        <p:spPr bwMode="auto">
          <a:xfrm>
            <a:off x="481013" y="5900738"/>
            <a:ext cx="1800225" cy="381000"/>
          </a:xfrm>
          <a:prstGeom prst="rect">
            <a:avLst/>
          </a:prstGeom>
          <a:solidFill>
            <a:srgbClr val="FF0000">
              <a:alpha val="3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Grp="1" noChangeArrowheads="1"/>
          </p:cNvSpPr>
          <p:nvPr>
            <p:ph type="title"/>
          </p:nvPr>
        </p:nvSpPr>
        <p:spPr/>
        <p:txBody>
          <a:bodyPr/>
          <a:lstStyle/>
          <a:p>
            <a:pPr eaLnBrk="1" hangingPunct="1"/>
            <a:r>
              <a:rPr lang="en-GB" altLang="en-US" noProof="0" dirty="0" smtClean="0"/>
              <a:t>Typical problem sources</a:t>
            </a:r>
            <a:endParaRPr lang="en-GB" altLang="en-US" noProof="0" dirty="0"/>
          </a:p>
        </p:txBody>
      </p:sp>
      <p:sp>
        <p:nvSpPr>
          <p:cNvPr id="43011" name="Rectangle 1027"/>
          <p:cNvSpPr>
            <a:spLocks noGrp="1" noChangeArrowheads="1"/>
          </p:cNvSpPr>
          <p:nvPr>
            <p:ph idx="1"/>
          </p:nvPr>
        </p:nvSpPr>
        <p:spPr/>
        <p:txBody>
          <a:bodyPr/>
          <a:lstStyle/>
          <a:p>
            <a:pPr eaLnBrk="1" hangingPunct="1">
              <a:spcBef>
                <a:spcPts val="1800"/>
              </a:spcBef>
              <a:spcAft>
                <a:spcPts val="600"/>
              </a:spcAft>
            </a:pPr>
            <a:r>
              <a:rPr lang="en-GB" altLang="en-US" noProof="0" dirty="0" smtClean="0"/>
              <a:t>Choice of criteria: subjective</a:t>
            </a:r>
          </a:p>
          <a:p>
            <a:pPr lvl="1" eaLnBrk="1" hangingPunct="1">
              <a:spcBef>
                <a:spcPct val="0"/>
              </a:spcBef>
              <a:spcAft>
                <a:spcPts val="600"/>
              </a:spcAft>
            </a:pPr>
            <a:r>
              <a:rPr lang="en-GB" altLang="en-US" sz="2000" noProof="0" dirty="0" smtClean="0"/>
              <a:t>Dependent on the person,</a:t>
            </a:r>
          </a:p>
          <a:p>
            <a:pPr lvl="1" eaLnBrk="1" hangingPunct="1">
              <a:spcBef>
                <a:spcPct val="0"/>
              </a:spcBef>
              <a:spcAft>
                <a:spcPts val="600"/>
              </a:spcAft>
            </a:pPr>
            <a:r>
              <a:rPr lang="en-GB" altLang="en-US" sz="2000" noProof="0" dirty="0" smtClean="0"/>
              <a:t>project goal (politics?),</a:t>
            </a:r>
          </a:p>
          <a:p>
            <a:pPr lvl="1" eaLnBrk="1" hangingPunct="1">
              <a:spcBef>
                <a:spcPct val="0"/>
              </a:spcBef>
              <a:spcAft>
                <a:spcPts val="600"/>
              </a:spcAft>
            </a:pPr>
            <a:r>
              <a:rPr lang="en-GB" altLang="en-US" sz="2000" noProof="0" dirty="0" smtClean="0"/>
              <a:t>available datasets</a:t>
            </a:r>
          </a:p>
          <a:p>
            <a:pPr eaLnBrk="1" hangingPunct="1">
              <a:spcBef>
                <a:spcPts val="1800"/>
              </a:spcBef>
              <a:spcAft>
                <a:spcPts val="600"/>
              </a:spcAft>
            </a:pPr>
            <a:r>
              <a:rPr lang="en-GB" altLang="en-US" noProof="0" dirty="0" smtClean="0"/>
              <a:t>Raster / Vector?</a:t>
            </a:r>
          </a:p>
          <a:p>
            <a:pPr lvl="1" eaLnBrk="1" hangingPunct="1">
              <a:spcBef>
                <a:spcPct val="0"/>
              </a:spcBef>
              <a:spcAft>
                <a:spcPts val="600"/>
              </a:spcAft>
            </a:pPr>
            <a:r>
              <a:rPr lang="en-GB" altLang="en-US" sz="2000" noProof="0" dirty="0" smtClean="0"/>
              <a:t>Reclassification </a:t>
            </a:r>
            <a:endParaRPr lang="en-GB" altLang="en-US" sz="2400" noProof="0" dirty="0" smtClean="0"/>
          </a:p>
          <a:p>
            <a:pPr eaLnBrk="1" hangingPunct="1">
              <a:spcBef>
                <a:spcPts val="1800"/>
              </a:spcBef>
              <a:spcAft>
                <a:spcPts val="1200"/>
              </a:spcAft>
            </a:pPr>
            <a:r>
              <a:rPr lang="en-GB" altLang="en-US" noProof="0" dirty="0" smtClean="0"/>
              <a:t>Assigning weights</a:t>
            </a:r>
            <a:endParaRPr lang="en-GB" altLang="en-US" sz="900" noProof="0" dirty="0" smtClean="0"/>
          </a:p>
          <a:p>
            <a:pPr eaLnBrk="1" hangingPunct="1">
              <a:spcBef>
                <a:spcPts val="1800"/>
              </a:spcBef>
              <a:spcAft>
                <a:spcPts val="1200"/>
              </a:spcAft>
            </a:pPr>
            <a:r>
              <a:rPr lang="en-GB" altLang="en-US" noProof="0" dirty="0" smtClean="0"/>
              <a:t>Error Propagation</a:t>
            </a:r>
            <a:endParaRPr lang="en-GB" altLang="en-US" sz="900" noProof="0" dirty="0" smtClean="0"/>
          </a:p>
          <a:p>
            <a:pPr eaLnBrk="1" hangingPunct="1">
              <a:spcBef>
                <a:spcPts val="1800"/>
              </a:spcBef>
              <a:spcAft>
                <a:spcPts val="1200"/>
              </a:spcAft>
            </a:pPr>
            <a:r>
              <a:rPr lang="en-GB" altLang="en-US" noProof="0" dirty="0" smtClean="0"/>
              <a:t>Quality Control – how?</a:t>
            </a:r>
          </a:p>
          <a:p>
            <a:pPr eaLnBrk="1" hangingPunct="1">
              <a:buFontTx/>
              <a:buNone/>
            </a:pPr>
            <a:endParaRPr lang="en-GB" altLang="en-US" noProof="0" dirty="0"/>
          </a:p>
        </p:txBody>
      </p:sp>
      <p:grpSp>
        <p:nvGrpSpPr>
          <p:cNvPr id="43012" name="Group 9"/>
          <p:cNvGrpSpPr>
            <a:grpSpLocks/>
          </p:cNvGrpSpPr>
          <p:nvPr/>
        </p:nvGrpSpPr>
        <p:grpSpPr bwMode="auto">
          <a:xfrm>
            <a:off x="4787900" y="4292600"/>
            <a:ext cx="3270250" cy="1198563"/>
            <a:chOff x="2849260" y="3869665"/>
            <a:chExt cx="4583020" cy="1630917"/>
          </a:xfrm>
        </p:grpSpPr>
        <p:grpSp>
          <p:nvGrpSpPr>
            <p:cNvPr id="43013" name="Group 52"/>
            <p:cNvGrpSpPr>
              <a:grpSpLocks/>
            </p:cNvGrpSpPr>
            <p:nvPr/>
          </p:nvGrpSpPr>
          <p:grpSpPr bwMode="auto">
            <a:xfrm>
              <a:off x="2849260" y="3874417"/>
              <a:ext cx="1626165" cy="1626165"/>
              <a:chOff x="1143000" y="2057400"/>
              <a:chExt cx="2146300" cy="2146300"/>
            </a:xfrm>
          </p:grpSpPr>
          <p:sp>
            <p:nvSpPr>
              <p:cNvPr id="43020" name="Rectangle 8"/>
              <p:cNvSpPr>
                <a:spLocks noChangeArrowheads="1"/>
              </p:cNvSpPr>
              <p:nvPr/>
            </p:nvSpPr>
            <p:spPr bwMode="auto">
              <a:xfrm>
                <a:off x="1143000" y="2056831"/>
                <a:ext cx="1077646" cy="1080562"/>
              </a:xfrm>
              <a:prstGeom prst="rect">
                <a:avLst/>
              </a:prstGeom>
              <a:solidFill>
                <a:srgbClr val="FFFF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sand</a:t>
                </a:r>
                <a:endParaRPr lang="en-GB" altLang="en-US" sz="2000" b="1"/>
              </a:p>
            </p:txBody>
          </p:sp>
          <p:sp>
            <p:nvSpPr>
              <p:cNvPr id="43021" name="Rectangle 9"/>
              <p:cNvSpPr>
                <a:spLocks noChangeArrowheads="1"/>
              </p:cNvSpPr>
              <p:nvPr/>
            </p:nvSpPr>
            <p:spPr bwMode="auto">
              <a:xfrm>
                <a:off x="2208900" y="2056831"/>
                <a:ext cx="1077647" cy="1080562"/>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dirty="0"/>
                  <a:t>silt</a:t>
                </a:r>
                <a:endParaRPr lang="en-GB" altLang="en-US" sz="2000" b="1" dirty="0"/>
              </a:p>
            </p:txBody>
          </p:sp>
          <p:sp>
            <p:nvSpPr>
              <p:cNvPr id="43022" name="Rectangle 10"/>
              <p:cNvSpPr>
                <a:spLocks noChangeArrowheads="1"/>
              </p:cNvSpPr>
              <p:nvPr/>
            </p:nvSpPr>
            <p:spPr bwMode="auto">
              <a:xfrm>
                <a:off x="1143000" y="3123138"/>
                <a:ext cx="1077646" cy="1080562"/>
              </a:xfrm>
              <a:prstGeom prst="rect">
                <a:avLst/>
              </a:prstGeom>
              <a:solidFill>
                <a:srgbClr val="C0C0C0"/>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clay</a:t>
                </a:r>
                <a:endParaRPr lang="en-GB" altLang="en-US" sz="2000" b="1"/>
              </a:p>
            </p:txBody>
          </p:sp>
          <p:sp>
            <p:nvSpPr>
              <p:cNvPr id="43023" name="Rectangle 11"/>
              <p:cNvSpPr>
                <a:spLocks noChangeArrowheads="1"/>
              </p:cNvSpPr>
              <p:nvPr/>
            </p:nvSpPr>
            <p:spPr bwMode="auto">
              <a:xfrm>
                <a:off x="2208900" y="3123138"/>
                <a:ext cx="1077647" cy="1080562"/>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silt</a:t>
                </a:r>
                <a:endParaRPr lang="en-GB" altLang="en-US" sz="2000" b="1"/>
              </a:p>
            </p:txBody>
          </p:sp>
        </p:grpSp>
        <p:grpSp>
          <p:nvGrpSpPr>
            <p:cNvPr id="43014" name="Group 57"/>
            <p:cNvGrpSpPr>
              <a:grpSpLocks/>
            </p:cNvGrpSpPr>
            <p:nvPr/>
          </p:nvGrpSpPr>
          <p:grpSpPr bwMode="auto">
            <a:xfrm>
              <a:off x="5825730" y="3869665"/>
              <a:ext cx="1606550" cy="1606550"/>
              <a:chOff x="4953000" y="2057400"/>
              <a:chExt cx="2146300" cy="2146300"/>
            </a:xfrm>
          </p:grpSpPr>
          <p:sp>
            <p:nvSpPr>
              <p:cNvPr id="43016" name="Rectangle 12"/>
              <p:cNvSpPr>
                <a:spLocks noChangeArrowheads="1"/>
              </p:cNvSpPr>
              <p:nvPr/>
            </p:nvSpPr>
            <p:spPr bwMode="auto">
              <a:xfrm>
                <a:off x="4953358" y="2057400"/>
                <a:ext cx="1078915" cy="1079326"/>
              </a:xfrm>
              <a:prstGeom prst="rect">
                <a:avLst/>
              </a:prstGeom>
              <a:solidFill>
                <a:srgbClr val="3399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3</a:t>
                </a:r>
                <a:endParaRPr lang="en-GB" altLang="en-US" sz="2000" b="1"/>
              </a:p>
            </p:txBody>
          </p:sp>
          <p:sp>
            <p:nvSpPr>
              <p:cNvPr id="43017" name="Rectangle 13"/>
              <p:cNvSpPr>
                <a:spLocks noChangeArrowheads="1"/>
              </p:cNvSpPr>
              <p:nvPr/>
            </p:nvSpPr>
            <p:spPr bwMode="auto">
              <a:xfrm>
                <a:off x="6020383" y="2057400"/>
                <a:ext cx="1078917" cy="1079326"/>
              </a:xfrm>
              <a:prstGeom prst="rect">
                <a:avLst/>
              </a:prstGeom>
              <a:solidFill>
                <a:srgbClr val="00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2</a:t>
                </a:r>
                <a:endParaRPr lang="en-GB" altLang="en-US" sz="2000" b="1"/>
              </a:p>
            </p:txBody>
          </p:sp>
          <p:sp>
            <p:nvSpPr>
              <p:cNvPr id="43018" name="Rectangle 14"/>
              <p:cNvSpPr>
                <a:spLocks noChangeArrowheads="1"/>
              </p:cNvSpPr>
              <p:nvPr/>
            </p:nvSpPr>
            <p:spPr bwMode="auto">
              <a:xfrm>
                <a:off x="4953358" y="3125183"/>
                <a:ext cx="1078915" cy="1079326"/>
              </a:xfrm>
              <a:prstGeom prst="rect">
                <a:avLst/>
              </a:prstGeom>
              <a:solidFill>
                <a:srgbClr val="CCFFCC"/>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1</a:t>
                </a:r>
                <a:endParaRPr lang="en-GB" altLang="en-US" sz="2000" b="1"/>
              </a:p>
            </p:txBody>
          </p:sp>
          <p:sp>
            <p:nvSpPr>
              <p:cNvPr id="43019" name="Rectangle 15"/>
              <p:cNvSpPr>
                <a:spLocks noChangeArrowheads="1"/>
              </p:cNvSpPr>
              <p:nvPr/>
            </p:nvSpPr>
            <p:spPr bwMode="auto">
              <a:xfrm>
                <a:off x="6020383" y="3125183"/>
                <a:ext cx="1078917" cy="1079326"/>
              </a:xfrm>
              <a:prstGeom prst="rect">
                <a:avLst/>
              </a:prstGeom>
              <a:solidFill>
                <a:srgbClr val="00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2000" b="1"/>
                  <a:t>2</a:t>
                </a:r>
                <a:endParaRPr lang="en-GB" altLang="en-US" sz="2000" b="1"/>
              </a:p>
            </p:txBody>
          </p:sp>
        </p:grpSp>
        <p:sp>
          <p:nvSpPr>
            <p:cNvPr id="43015" name="Line 17"/>
            <p:cNvSpPr>
              <a:spLocks noChangeShapeType="1"/>
            </p:cNvSpPr>
            <p:nvPr/>
          </p:nvSpPr>
          <p:spPr bwMode="auto">
            <a:xfrm flipV="1">
              <a:off x="4741653" y="4668186"/>
              <a:ext cx="855559" cy="1"/>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GB"/>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Grp="1" noChangeArrowheads="1"/>
          </p:cNvSpPr>
          <p:nvPr>
            <p:ph type="title"/>
          </p:nvPr>
        </p:nvSpPr>
        <p:spPr/>
        <p:txBody>
          <a:bodyPr/>
          <a:lstStyle/>
          <a:p>
            <a:pPr eaLnBrk="1" hangingPunct="1"/>
            <a:r>
              <a:rPr lang="en-GB" altLang="en-US" noProof="0" dirty="0" smtClean="0"/>
              <a:t>Quality control</a:t>
            </a:r>
            <a:endParaRPr lang="en-GB" altLang="en-US" noProof="0" dirty="0"/>
          </a:p>
        </p:txBody>
      </p:sp>
      <p:sp>
        <p:nvSpPr>
          <p:cNvPr id="43011" name="Rectangle 1027"/>
          <p:cNvSpPr>
            <a:spLocks noGrp="1" noChangeArrowheads="1"/>
          </p:cNvSpPr>
          <p:nvPr>
            <p:ph idx="1"/>
          </p:nvPr>
        </p:nvSpPr>
        <p:spPr>
          <a:xfrm>
            <a:off x="107504" y="692696"/>
            <a:ext cx="9014133" cy="5616352"/>
          </a:xfrm>
        </p:spPr>
        <p:txBody>
          <a:bodyPr/>
          <a:lstStyle/>
          <a:p>
            <a:pPr eaLnBrk="1" hangingPunct="1">
              <a:spcBef>
                <a:spcPts val="1800"/>
              </a:spcBef>
              <a:spcAft>
                <a:spcPts val="600"/>
              </a:spcAft>
            </a:pPr>
            <a:r>
              <a:rPr lang="en-GB" altLang="en-US" noProof="0" dirty="0" smtClean="0"/>
              <a:t>Manual inspection of results</a:t>
            </a:r>
          </a:p>
          <a:p>
            <a:pPr lvl="1">
              <a:spcBef>
                <a:spcPts val="1800"/>
              </a:spcBef>
              <a:spcAft>
                <a:spcPts val="600"/>
              </a:spcAft>
              <a:buFont typeface="Wingdings" panose="05000000000000000000" pitchFamily="2" charset="2"/>
              <a:buChar char="Ø"/>
            </a:pPr>
            <a:r>
              <a:rPr lang="en-GB" altLang="en-US" noProof="0" dirty="0" smtClean="0"/>
              <a:t>By inspecting your recommendations, you might find some clearly bad advice, maybe from a factor that wasn’t initially obvious and needs to be considered in the analysis</a:t>
            </a:r>
            <a:endParaRPr lang="en-GB" altLang="en-US" noProof="0" dirty="0" smtClean="0"/>
          </a:p>
          <a:p>
            <a:pPr>
              <a:spcBef>
                <a:spcPts val="1800"/>
              </a:spcBef>
              <a:spcAft>
                <a:spcPts val="600"/>
              </a:spcAft>
              <a:buFont typeface="Arial" panose="020B0604020202020204" pitchFamily="34" charset="0"/>
              <a:buChar char="•"/>
            </a:pPr>
            <a:r>
              <a:rPr lang="en-GB" altLang="en-US" noProof="0" dirty="0" smtClean="0"/>
              <a:t>Ground </a:t>
            </a:r>
            <a:r>
              <a:rPr lang="en-GB" altLang="en-US" noProof="0" dirty="0" err="1" smtClean="0"/>
              <a:t>truthing</a:t>
            </a:r>
            <a:endParaRPr lang="en-GB" altLang="en-US" noProof="0" dirty="0" smtClean="0"/>
          </a:p>
          <a:p>
            <a:pPr lvl="1">
              <a:spcBef>
                <a:spcPts val="1800"/>
              </a:spcBef>
              <a:spcAft>
                <a:spcPts val="600"/>
              </a:spcAft>
              <a:buFont typeface="Wingdings" panose="05000000000000000000" pitchFamily="2" charset="2"/>
              <a:buChar char="Ø"/>
            </a:pPr>
            <a:r>
              <a:rPr lang="en-GB" altLang="en-US" noProof="0" dirty="0" smtClean="0"/>
              <a:t>See if your process suggests existing entities (depending on your process, you might need to run your analysis a few times after removing a random entity).</a:t>
            </a:r>
            <a:endParaRPr lang="en-GB" altLang="en-US" sz="1400" noProof="0" dirty="0" smtClean="0"/>
          </a:p>
          <a:p>
            <a:pPr>
              <a:spcBef>
                <a:spcPts val="1800"/>
              </a:spcBef>
              <a:spcAft>
                <a:spcPts val="600"/>
              </a:spcAft>
            </a:pPr>
            <a:r>
              <a:rPr lang="en-GB" altLang="en-US" noProof="0" dirty="0" smtClean="0"/>
              <a:t>Sensitivity analysis (Is your process robust to small changes)?</a:t>
            </a:r>
            <a:endParaRPr lang="en-GB" altLang="en-US" noProof="0" dirty="0" smtClean="0"/>
          </a:p>
          <a:p>
            <a:pPr lvl="1">
              <a:spcBef>
                <a:spcPts val="1800"/>
              </a:spcBef>
              <a:spcAft>
                <a:spcPts val="600"/>
              </a:spcAft>
              <a:buFont typeface="Wingdings" panose="05000000000000000000" pitchFamily="2" charset="2"/>
              <a:buChar char="Ø"/>
            </a:pPr>
            <a:r>
              <a:rPr lang="en-GB" altLang="en-US" noProof="0" dirty="0" smtClean="0"/>
              <a:t>Change weights (a bit) to see effect</a:t>
            </a:r>
          </a:p>
          <a:p>
            <a:pPr lvl="1">
              <a:spcBef>
                <a:spcPts val="1800"/>
              </a:spcBef>
              <a:spcAft>
                <a:spcPts val="600"/>
              </a:spcAft>
              <a:buFont typeface="Wingdings" panose="05000000000000000000" pitchFamily="2" charset="2"/>
              <a:buChar char="Ø"/>
            </a:pPr>
            <a:r>
              <a:rPr lang="en-GB" altLang="en-US" noProof="0" dirty="0" smtClean="0"/>
              <a:t>Change sampling distance to see scale effects</a:t>
            </a:r>
          </a:p>
          <a:p>
            <a:pPr lvl="1">
              <a:spcBef>
                <a:spcPts val="1800"/>
              </a:spcBef>
              <a:spcAft>
                <a:spcPts val="600"/>
              </a:spcAft>
              <a:buFont typeface="Wingdings" panose="05000000000000000000" pitchFamily="2" charset="2"/>
              <a:buChar char="Ø"/>
            </a:pPr>
            <a:r>
              <a:rPr lang="en-GB" altLang="en-US" noProof="0" dirty="0" smtClean="0"/>
              <a:t>Change source of data if several exist</a:t>
            </a:r>
          </a:p>
          <a:p>
            <a:pPr eaLnBrk="1" hangingPunct="1">
              <a:buFontTx/>
              <a:buNone/>
            </a:pPr>
            <a:endParaRPr lang="en-GB" altLang="en-US" noProof="0" dirty="0"/>
          </a:p>
        </p:txBody>
      </p:sp>
    </p:spTree>
    <p:extLst>
      <p:ext uri="{BB962C8B-B14F-4D97-AF65-F5344CB8AC3E}">
        <p14:creationId xmlns:p14="http://schemas.microsoft.com/office/powerpoint/2010/main" val="196369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0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01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01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01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solidFill>
            <a:schemeClr val="bg1"/>
          </a:solidFill>
        </p:spPr>
        <p:txBody>
          <a:bodyPr/>
          <a:lstStyle/>
          <a:p>
            <a:pPr eaLnBrk="1" hangingPunct="1"/>
            <a:r>
              <a:rPr lang="en-GB" altLang="en-US" sz="3200" noProof="0" dirty="0">
                <a:solidFill>
                  <a:schemeClr val="tx1"/>
                </a:solidFill>
              </a:rPr>
              <a:t>Use of GIS for susceptibility mapping</a:t>
            </a:r>
          </a:p>
        </p:txBody>
      </p:sp>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3" y="1196975"/>
            <a:ext cx="3902076"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1052513"/>
            <a:ext cx="3662362"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ext Box 5"/>
          <p:cNvSpPr txBox="1">
            <a:spLocks noChangeArrowheads="1"/>
          </p:cNvSpPr>
          <p:nvPr/>
        </p:nvSpPr>
        <p:spPr bwMode="auto">
          <a:xfrm>
            <a:off x="755650" y="5037138"/>
            <a:ext cx="21209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GB" altLang="en-US" sz="1800"/>
              <a:t>Heuristic methods </a:t>
            </a:r>
          </a:p>
          <a:p>
            <a:pPr>
              <a:spcBef>
                <a:spcPct val="0"/>
              </a:spcBef>
              <a:buFontTx/>
              <a:buNone/>
            </a:pPr>
            <a:r>
              <a:rPr lang="en-GB" altLang="en-US" sz="1800"/>
              <a:t>(expert judgement)</a:t>
            </a:r>
          </a:p>
          <a:p>
            <a:pPr>
              <a:spcBef>
                <a:spcPct val="0"/>
              </a:spcBef>
              <a:buFontTx/>
              <a:buNone/>
            </a:pPr>
            <a:endParaRPr lang="en-GB" altLang="en-US" sz="1800"/>
          </a:p>
          <a:p>
            <a:pPr>
              <a:spcBef>
                <a:spcPct val="0"/>
              </a:spcBef>
              <a:buFontTx/>
              <a:buNone/>
            </a:pPr>
            <a:r>
              <a:rPr lang="en-GB" altLang="en-US" sz="1800"/>
              <a:t>-&gt; this lecture</a:t>
            </a:r>
          </a:p>
        </p:txBody>
      </p:sp>
      <p:sp>
        <p:nvSpPr>
          <p:cNvPr id="45062" name="Text Box 6"/>
          <p:cNvSpPr txBox="1">
            <a:spLocks noChangeArrowheads="1"/>
          </p:cNvSpPr>
          <p:nvPr/>
        </p:nvSpPr>
        <p:spPr bwMode="auto">
          <a:xfrm>
            <a:off x="4006850" y="5037138"/>
            <a:ext cx="35893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GB" altLang="en-US" sz="1800" b="1"/>
              <a:t>Statistical methods </a:t>
            </a:r>
            <a:r>
              <a:rPr lang="en-GB" altLang="en-US" sz="1800"/>
              <a:t>(expert judgement + statistical analyses)</a:t>
            </a:r>
          </a:p>
          <a:p>
            <a:pPr>
              <a:spcBef>
                <a:spcPct val="0"/>
              </a:spcBef>
              <a:buFontTx/>
              <a:buNone/>
            </a:pPr>
            <a:endParaRPr lang="en-GB" altLang="en-US" sz="1800"/>
          </a:p>
          <a:p>
            <a:pPr>
              <a:spcBef>
                <a:spcPct val="0"/>
              </a:spcBef>
              <a:buFontTx/>
              <a:buNone/>
            </a:pPr>
            <a:r>
              <a:rPr lang="en-GB" altLang="en-US" sz="1800"/>
              <a:t>-&gt; requires ground truth in area</a:t>
            </a:r>
          </a:p>
          <a:p>
            <a:pPr>
              <a:spcBef>
                <a:spcPct val="0"/>
              </a:spcBef>
              <a:buFontTx/>
              <a:buNone/>
            </a:pPr>
            <a:r>
              <a:rPr lang="en-GB" altLang="en-US" sz="1800"/>
              <a:t>-&gt; this determines weights </a:t>
            </a:r>
          </a:p>
        </p:txBody>
      </p:sp>
      <p:pic>
        <p:nvPicPr>
          <p:cNvPr id="45063" name="Picture 8"/>
          <p:cNvPicPr>
            <a:picLocks noChangeAspect="1" noChangeArrowheads="1"/>
          </p:cNvPicPr>
          <p:nvPr/>
        </p:nvPicPr>
        <p:blipFill>
          <a:blip r:embed="rId5">
            <a:extLst>
              <a:ext uri="{28A0092B-C50C-407E-A947-70E740481C1C}">
                <a14:useLocalDpi xmlns:a14="http://schemas.microsoft.com/office/drawing/2010/main" val="0"/>
              </a:ext>
            </a:extLst>
          </a:blip>
          <a:srcRect l="-17" r="20174"/>
          <a:stretch>
            <a:fillRect/>
          </a:stretch>
        </p:blipFill>
        <p:spPr bwMode="auto">
          <a:xfrm>
            <a:off x="7627938" y="1795463"/>
            <a:ext cx="1516062" cy="1436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064" name="Text Box 89"/>
          <p:cNvSpPr txBox="1">
            <a:spLocks noChangeArrowheads="1"/>
          </p:cNvSpPr>
          <p:nvPr/>
        </p:nvSpPr>
        <p:spPr bwMode="auto">
          <a:xfrm>
            <a:off x="7092950" y="3228975"/>
            <a:ext cx="2051050" cy="55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r">
              <a:spcBef>
                <a:spcPct val="0"/>
              </a:spcBef>
              <a:buFontTx/>
              <a:buNone/>
            </a:pPr>
            <a:r>
              <a:rPr lang="en-GB" altLang="en-US" sz="1600"/>
              <a:t>known distribution</a:t>
            </a:r>
          </a:p>
          <a:p>
            <a:pPr algn="r">
              <a:spcBef>
                <a:spcPct val="0"/>
              </a:spcBef>
              <a:buFontTx/>
              <a:buNone/>
            </a:pPr>
            <a:r>
              <a:rPr lang="en-GB" altLang="en-US" sz="1400"/>
              <a:t>e.g. landslide inventory</a:t>
            </a:r>
          </a:p>
        </p:txBody>
      </p:sp>
      <p:cxnSp>
        <p:nvCxnSpPr>
          <p:cNvPr id="45065" name="Straight Arrow Connector 2"/>
          <p:cNvCxnSpPr>
            <a:cxnSpLocks noChangeShapeType="1"/>
          </p:cNvCxnSpPr>
          <p:nvPr/>
        </p:nvCxnSpPr>
        <p:spPr bwMode="auto">
          <a:xfrm flipH="1">
            <a:off x="7092950" y="2060575"/>
            <a:ext cx="431800" cy="107950"/>
          </a:xfrm>
          <a:prstGeom prst="straightConnector1">
            <a:avLst/>
          </a:prstGeom>
          <a:noFill/>
          <a:ln w="9525" algn="ctr">
            <a:solidFill>
              <a:schemeClr val="tx1"/>
            </a:solidFill>
            <a:round/>
            <a:headEnd/>
            <a:tailEnd type="arrow" w="med" len="med"/>
          </a:ln>
        </p:spPr>
      </p:cxnSp>
      <p:sp>
        <p:nvSpPr>
          <p:cNvPr id="13" name="Rectangle 12"/>
          <p:cNvSpPr/>
          <p:nvPr/>
        </p:nvSpPr>
        <p:spPr>
          <a:xfrm>
            <a:off x="7191375" y="6457950"/>
            <a:ext cx="1997075" cy="400050"/>
          </a:xfrm>
          <a:prstGeom prst="rect">
            <a:avLst/>
          </a:prstGeom>
        </p:spPr>
        <p:txBody>
          <a:bodyPr>
            <a:spAutoFit/>
          </a:bodyPr>
          <a:lstStyle/>
          <a:p>
            <a:pPr algn="r">
              <a:defRPr/>
            </a:pPr>
            <a:r>
              <a:rPr lang="nb-NO" sz="1000" dirty="0">
                <a:latin typeface="+mn-lt"/>
              </a:rPr>
              <a:t>Sources: NGI; </a:t>
            </a:r>
            <a:r>
              <a:rPr lang="nb-NO" sz="1000" dirty="0" err="1">
                <a:latin typeface="+mn-lt"/>
              </a:rPr>
              <a:t>Bijoukchen</a:t>
            </a:r>
            <a:r>
              <a:rPr lang="nb-NO" sz="1000" dirty="0">
                <a:latin typeface="+mn-lt"/>
              </a:rPr>
              <a:t> et al (2012), </a:t>
            </a:r>
            <a:r>
              <a:rPr lang="nb-NO" sz="1000" dirty="0" err="1">
                <a:latin typeface="+mn-lt"/>
              </a:rPr>
              <a:t>Arab</a:t>
            </a:r>
            <a:r>
              <a:rPr lang="nb-NO" sz="1000" dirty="0">
                <a:latin typeface="+mn-lt"/>
              </a:rPr>
              <a:t> J </a:t>
            </a:r>
            <a:r>
              <a:rPr lang="nb-NO" sz="1000" dirty="0" err="1">
                <a:latin typeface="+mn-lt"/>
              </a:rPr>
              <a:t>Geosci</a:t>
            </a:r>
            <a:endParaRPr lang="nb-NO" sz="1000" dirty="0">
              <a:latin typeface="+mn-lt"/>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198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1026"/>
          <p:cNvSpPr>
            <a:spLocks noGrp="1" noChangeArrowheads="1"/>
          </p:cNvSpPr>
          <p:nvPr>
            <p:ph type="title"/>
          </p:nvPr>
        </p:nvSpPr>
        <p:spPr/>
        <p:txBody>
          <a:bodyPr/>
          <a:lstStyle/>
          <a:p>
            <a:pPr eaLnBrk="1" hangingPunct="1"/>
            <a:r>
              <a:rPr lang="en-GB" altLang="en-US" noProof="0" dirty="0" smtClean="0"/>
              <a:t>Multi-criteria analysis: recap</a:t>
            </a:r>
            <a:endParaRPr lang="en-GB" altLang="en-US" noProof="0" dirty="0"/>
          </a:p>
        </p:txBody>
      </p:sp>
      <p:sp>
        <p:nvSpPr>
          <p:cNvPr id="2" name="Content Placeholder 1"/>
          <p:cNvSpPr>
            <a:spLocks noGrp="1"/>
          </p:cNvSpPr>
          <p:nvPr>
            <p:ph idx="1"/>
          </p:nvPr>
        </p:nvSpPr>
        <p:spPr>
          <a:xfrm>
            <a:off x="2424113" y="1412875"/>
            <a:ext cx="6252343" cy="5256213"/>
          </a:xfrm>
        </p:spPr>
        <p:txBody>
          <a:bodyPr/>
          <a:lstStyle/>
          <a:p>
            <a:pPr marL="0" indent="0">
              <a:buFontTx/>
              <a:buNone/>
              <a:defRPr/>
            </a:pPr>
            <a:r>
              <a:rPr lang="en-GB" b="1" noProof="0" dirty="0" smtClean="0"/>
              <a:t>Result: </a:t>
            </a:r>
            <a:r>
              <a:rPr lang="en-GB" noProof="0" dirty="0" smtClean="0"/>
              <a:t>Suitability maps &amp; report</a:t>
            </a:r>
          </a:p>
          <a:p>
            <a:pPr>
              <a:defRPr/>
            </a:pPr>
            <a:r>
              <a:rPr lang="en-GB" sz="1800" noProof="0" dirty="0" smtClean="0"/>
              <a:t>Recommendations &amp; evaluation of locations/areas, </a:t>
            </a:r>
          </a:p>
          <a:p>
            <a:pPr>
              <a:defRPr/>
            </a:pPr>
            <a:r>
              <a:rPr lang="en-GB" sz="1800" noProof="0" dirty="0" smtClean="0"/>
              <a:t>description of process &amp; data (metadata)</a:t>
            </a:r>
          </a:p>
          <a:p>
            <a:pPr>
              <a:defRPr/>
            </a:pPr>
            <a:r>
              <a:rPr lang="en-GB" sz="1800" noProof="0" dirty="0" smtClean="0"/>
              <a:t>sensitivity of result</a:t>
            </a:r>
            <a:endParaRPr lang="en-GB" b="1" noProof="0" dirty="0" smtClean="0"/>
          </a:p>
          <a:p>
            <a:pPr marL="57150" indent="0">
              <a:spcBef>
                <a:spcPts val="2400"/>
              </a:spcBef>
              <a:buNone/>
              <a:defRPr/>
            </a:pPr>
            <a:r>
              <a:rPr lang="en-GB" b="1" noProof="0" dirty="0" smtClean="0"/>
              <a:t>Challenges</a:t>
            </a:r>
          </a:p>
          <a:p>
            <a:pPr>
              <a:spcAft>
                <a:spcPts val="0"/>
              </a:spcAft>
            </a:pPr>
            <a:r>
              <a:rPr lang="en-GB" altLang="en-US" sz="1800" noProof="0" dirty="0" smtClean="0"/>
              <a:t>Subjective choice of criteria</a:t>
            </a:r>
          </a:p>
          <a:p>
            <a:pPr lvl="1">
              <a:spcBef>
                <a:spcPts val="1200"/>
              </a:spcBef>
              <a:spcAft>
                <a:spcPts val="0"/>
              </a:spcAft>
            </a:pPr>
            <a:r>
              <a:rPr lang="en-GB" altLang="en-US" sz="1600" noProof="0" dirty="0" smtClean="0"/>
              <a:t>person, their agenda, available data</a:t>
            </a:r>
          </a:p>
          <a:p>
            <a:pPr>
              <a:spcAft>
                <a:spcPts val="0"/>
              </a:spcAft>
            </a:pPr>
            <a:r>
              <a:rPr lang="en-GB" altLang="en-US" sz="1800" noProof="0" dirty="0" smtClean="0"/>
              <a:t>Reclassification</a:t>
            </a:r>
          </a:p>
          <a:p>
            <a:pPr lvl="1">
              <a:spcBef>
                <a:spcPts val="1200"/>
              </a:spcBef>
              <a:spcAft>
                <a:spcPts val="0"/>
              </a:spcAft>
            </a:pPr>
            <a:r>
              <a:rPr lang="en-GB" altLang="en-US" sz="1600" noProof="0" dirty="0" smtClean="0"/>
              <a:t>Raster / Vector? </a:t>
            </a:r>
          </a:p>
          <a:p>
            <a:pPr>
              <a:spcAft>
                <a:spcPts val="0"/>
              </a:spcAft>
            </a:pPr>
            <a:r>
              <a:rPr lang="en-GB" altLang="en-US" sz="1800" noProof="0" dirty="0" smtClean="0"/>
              <a:t>Assigning weights</a:t>
            </a:r>
            <a:endParaRPr lang="en-GB" altLang="en-US" sz="700" noProof="0" dirty="0" smtClean="0"/>
          </a:p>
          <a:p>
            <a:pPr>
              <a:spcAft>
                <a:spcPts val="0"/>
              </a:spcAft>
            </a:pPr>
            <a:r>
              <a:rPr lang="en-GB" altLang="en-US" sz="1800" noProof="0" dirty="0" smtClean="0"/>
              <a:t>Error Propagation</a:t>
            </a:r>
            <a:endParaRPr lang="en-GB" altLang="en-US" sz="1600" noProof="0" dirty="0" smtClean="0"/>
          </a:p>
          <a:p>
            <a:pPr lvl="1">
              <a:spcBef>
                <a:spcPts val="1200"/>
              </a:spcBef>
              <a:spcAft>
                <a:spcPts val="0"/>
              </a:spcAft>
            </a:pPr>
            <a:r>
              <a:rPr lang="en-GB" altLang="en-US" sz="1600" noProof="0" dirty="0" smtClean="0"/>
              <a:t>Quality control</a:t>
            </a:r>
          </a:p>
          <a:p>
            <a:pPr>
              <a:defRPr/>
            </a:pPr>
            <a:endParaRPr lang="en-GB" sz="1800" b="1" noProof="0" dirty="0" smtClean="0"/>
          </a:p>
          <a:p>
            <a:pPr>
              <a:defRPr/>
            </a:pPr>
            <a:endParaRPr lang="en-GB" sz="1800" b="1" noProof="0" dirty="0"/>
          </a:p>
        </p:txBody>
      </p:sp>
      <p:grpSp>
        <p:nvGrpSpPr>
          <p:cNvPr id="6" name="Group 9"/>
          <p:cNvGrpSpPr>
            <a:grpSpLocks/>
          </p:cNvGrpSpPr>
          <p:nvPr/>
        </p:nvGrpSpPr>
        <p:grpSpPr bwMode="auto">
          <a:xfrm>
            <a:off x="6732240" y="3501008"/>
            <a:ext cx="2304380" cy="844567"/>
            <a:chOff x="2849260" y="3869665"/>
            <a:chExt cx="4583020" cy="1630917"/>
          </a:xfrm>
        </p:grpSpPr>
        <p:grpSp>
          <p:nvGrpSpPr>
            <p:cNvPr id="7" name="Group 52"/>
            <p:cNvGrpSpPr>
              <a:grpSpLocks/>
            </p:cNvGrpSpPr>
            <p:nvPr/>
          </p:nvGrpSpPr>
          <p:grpSpPr bwMode="auto">
            <a:xfrm>
              <a:off x="2849260" y="3874417"/>
              <a:ext cx="1626165" cy="1626165"/>
              <a:chOff x="1143000" y="2057400"/>
              <a:chExt cx="2146300" cy="2146300"/>
            </a:xfrm>
          </p:grpSpPr>
          <p:sp>
            <p:nvSpPr>
              <p:cNvPr id="14" name="Rectangle 8"/>
              <p:cNvSpPr>
                <a:spLocks noChangeArrowheads="1"/>
              </p:cNvSpPr>
              <p:nvPr/>
            </p:nvSpPr>
            <p:spPr bwMode="auto">
              <a:xfrm>
                <a:off x="1143000" y="2056831"/>
                <a:ext cx="1077646" cy="1080562"/>
              </a:xfrm>
              <a:prstGeom prst="rect">
                <a:avLst/>
              </a:prstGeom>
              <a:solidFill>
                <a:srgbClr val="FFFF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400" b="1"/>
                  <a:t>sand</a:t>
                </a:r>
                <a:endParaRPr lang="en-GB" altLang="en-US" sz="1400" b="1"/>
              </a:p>
            </p:txBody>
          </p:sp>
          <p:sp>
            <p:nvSpPr>
              <p:cNvPr id="15" name="Rectangle 9"/>
              <p:cNvSpPr>
                <a:spLocks noChangeArrowheads="1"/>
              </p:cNvSpPr>
              <p:nvPr/>
            </p:nvSpPr>
            <p:spPr bwMode="auto">
              <a:xfrm>
                <a:off x="2208900" y="2056831"/>
                <a:ext cx="1077647" cy="1080562"/>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400" b="1" dirty="0"/>
                  <a:t>silt</a:t>
                </a:r>
                <a:endParaRPr lang="en-GB" altLang="en-US" sz="1400" b="1" dirty="0"/>
              </a:p>
            </p:txBody>
          </p:sp>
          <p:sp>
            <p:nvSpPr>
              <p:cNvPr id="16" name="Rectangle 10"/>
              <p:cNvSpPr>
                <a:spLocks noChangeArrowheads="1"/>
              </p:cNvSpPr>
              <p:nvPr/>
            </p:nvSpPr>
            <p:spPr bwMode="auto">
              <a:xfrm>
                <a:off x="1143000" y="3123138"/>
                <a:ext cx="1077646" cy="1080562"/>
              </a:xfrm>
              <a:prstGeom prst="rect">
                <a:avLst/>
              </a:prstGeom>
              <a:solidFill>
                <a:srgbClr val="C0C0C0"/>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400" b="1"/>
                  <a:t>clay</a:t>
                </a:r>
                <a:endParaRPr lang="en-GB" altLang="en-US" sz="1400" b="1"/>
              </a:p>
            </p:txBody>
          </p:sp>
          <p:sp>
            <p:nvSpPr>
              <p:cNvPr id="17" name="Rectangle 11"/>
              <p:cNvSpPr>
                <a:spLocks noChangeArrowheads="1"/>
              </p:cNvSpPr>
              <p:nvPr/>
            </p:nvSpPr>
            <p:spPr bwMode="auto">
              <a:xfrm>
                <a:off x="2208900" y="3123138"/>
                <a:ext cx="1077647" cy="1080562"/>
              </a:xfrm>
              <a:prstGeom prst="rect">
                <a:avLst/>
              </a:prstGeom>
              <a:solidFill>
                <a:srgbClr val="FFCC99"/>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400" b="1"/>
                  <a:t>silt</a:t>
                </a:r>
                <a:endParaRPr lang="en-GB" altLang="en-US" sz="1400" b="1"/>
              </a:p>
            </p:txBody>
          </p:sp>
        </p:grpSp>
        <p:grpSp>
          <p:nvGrpSpPr>
            <p:cNvPr id="8" name="Group 57"/>
            <p:cNvGrpSpPr>
              <a:grpSpLocks/>
            </p:cNvGrpSpPr>
            <p:nvPr/>
          </p:nvGrpSpPr>
          <p:grpSpPr bwMode="auto">
            <a:xfrm>
              <a:off x="5825730" y="3869665"/>
              <a:ext cx="1606550" cy="1606550"/>
              <a:chOff x="4953000" y="2057400"/>
              <a:chExt cx="2146300" cy="2146300"/>
            </a:xfrm>
          </p:grpSpPr>
          <p:sp>
            <p:nvSpPr>
              <p:cNvPr id="10" name="Rectangle 12"/>
              <p:cNvSpPr>
                <a:spLocks noChangeArrowheads="1"/>
              </p:cNvSpPr>
              <p:nvPr/>
            </p:nvSpPr>
            <p:spPr bwMode="auto">
              <a:xfrm>
                <a:off x="4953358" y="2057400"/>
                <a:ext cx="1078915" cy="1079326"/>
              </a:xfrm>
              <a:prstGeom prst="rect">
                <a:avLst/>
              </a:prstGeom>
              <a:solidFill>
                <a:srgbClr val="3399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400" b="1"/>
                  <a:t>3</a:t>
                </a:r>
                <a:endParaRPr lang="en-GB" altLang="en-US" sz="1400" b="1"/>
              </a:p>
            </p:txBody>
          </p:sp>
          <p:sp>
            <p:nvSpPr>
              <p:cNvPr id="11" name="Rectangle 13"/>
              <p:cNvSpPr>
                <a:spLocks noChangeArrowheads="1"/>
              </p:cNvSpPr>
              <p:nvPr/>
            </p:nvSpPr>
            <p:spPr bwMode="auto">
              <a:xfrm>
                <a:off x="6020383" y="2057400"/>
                <a:ext cx="1078917" cy="1079326"/>
              </a:xfrm>
              <a:prstGeom prst="rect">
                <a:avLst/>
              </a:prstGeom>
              <a:solidFill>
                <a:srgbClr val="00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400" b="1"/>
                  <a:t>2</a:t>
                </a:r>
                <a:endParaRPr lang="en-GB" altLang="en-US" sz="1400" b="1"/>
              </a:p>
            </p:txBody>
          </p:sp>
          <p:sp>
            <p:nvSpPr>
              <p:cNvPr id="12" name="Rectangle 14"/>
              <p:cNvSpPr>
                <a:spLocks noChangeArrowheads="1"/>
              </p:cNvSpPr>
              <p:nvPr/>
            </p:nvSpPr>
            <p:spPr bwMode="auto">
              <a:xfrm>
                <a:off x="4953358" y="3125183"/>
                <a:ext cx="1078915" cy="1079326"/>
              </a:xfrm>
              <a:prstGeom prst="rect">
                <a:avLst/>
              </a:prstGeom>
              <a:solidFill>
                <a:srgbClr val="CCFFCC"/>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400" b="1"/>
                  <a:t>1</a:t>
                </a:r>
                <a:endParaRPr lang="en-GB" altLang="en-US" sz="1400" b="1"/>
              </a:p>
            </p:txBody>
          </p:sp>
          <p:sp>
            <p:nvSpPr>
              <p:cNvPr id="13" name="Rectangle 15"/>
              <p:cNvSpPr>
                <a:spLocks noChangeArrowheads="1"/>
              </p:cNvSpPr>
              <p:nvPr/>
            </p:nvSpPr>
            <p:spPr bwMode="auto">
              <a:xfrm>
                <a:off x="6020383" y="3125183"/>
                <a:ext cx="1078917" cy="1079326"/>
              </a:xfrm>
              <a:prstGeom prst="rect">
                <a:avLst/>
              </a:prstGeom>
              <a:solidFill>
                <a:srgbClr val="00CC66"/>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nb-NO" altLang="en-US" sz="1400" b="1"/>
                  <a:t>2</a:t>
                </a:r>
                <a:endParaRPr lang="en-GB" altLang="en-US" sz="1400" b="1"/>
              </a:p>
            </p:txBody>
          </p:sp>
        </p:grpSp>
        <p:sp>
          <p:nvSpPr>
            <p:cNvPr id="9" name="Line 17"/>
            <p:cNvSpPr>
              <a:spLocks noChangeShapeType="1"/>
            </p:cNvSpPr>
            <p:nvPr/>
          </p:nvSpPr>
          <p:spPr bwMode="auto">
            <a:xfrm flipV="1">
              <a:off x="4741653" y="4668186"/>
              <a:ext cx="855559" cy="1"/>
            </a:xfrm>
            <a:prstGeom prst="line">
              <a:avLst/>
            </a:prstGeom>
            <a:noFill/>
            <a:ln w="254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en-GB" sz="1600"/>
            </a:p>
          </p:txBody>
        </p:sp>
      </p:grpSp>
      <p:graphicFrame>
        <p:nvGraphicFramePr>
          <p:cNvPr id="19" name="Table 18"/>
          <p:cNvGraphicFramePr>
            <a:graphicFrameLocks noGrp="1"/>
          </p:cNvGraphicFramePr>
          <p:nvPr>
            <p:extLst>
              <p:ext uri="{D42A27DB-BD31-4B8C-83A1-F6EECF244321}">
                <p14:modId xmlns:p14="http://schemas.microsoft.com/office/powerpoint/2010/main" val="2784125252"/>
              </p:ext>
            </p:extLst>
          </p:nvPr>
        </p:nvGraphicFramePr>
        <p:xfrm>
          <a:off x="6746651" y="5456047"/>
          <a:ext cx="2304381" cy="1353885"/>
        </p:xfrm>
        <a:graphic>
          <a:graphicData uri="http://schemas.openxmlformats.org/drawingml/2006/table">
            <a:tbl>
              <a:tblPr firstRow="1" bandRow="1">
                <a:tableStyleId>{616DA210-FB5B-4158-B5E0-FEB733F419BA}</a:tableStyleId>
              </a:tblPr>
              <a:tblGrid>
                <a:gridCol w="777371">
                  <a:extLst>
                    <a:ext uri="{9D8B030D-6E8A-4147-A177-3AD203B41FA5}">
                      <a16:colId xmlns:a16="http://schemas.microsoft.com/office/drawing/2014/main" val="20000"/>
                    </a:ext>
                  </a:extLst>
                </a:gridCol>
                <a:gridCol w="263415">
                  <a:extLst>
                    <a:ext uri="{9D8B030D-6E8A-4147-A177-3AD203B41FA5}">
                      <a16:colId xmlns:a16="http://schemas.microsoft.com/office/drawing/2014/main" val="20001"/>
                    </a:ext>
                  </a:extLst>
                </a:gridCol>
                <a:gridCol w="252719">
                  <a:extLst>
                    <a:ext uri="{9D8B030D-6E8A-4147-A177-3AD203B41FA5}">
                      <a16:colId xmlns:a16="http://schemas.microsoft.com/office/drawing/2014/main" val="20002"/>
                    </a:ext>
                  </a:extLst>
                </a:gridCol>
                <a:gridCol w="252719">
                  <a:extLst>
                    <a:ext uri="{9D8B030D-6E8A-4147-A177-3AD203B41FA5}">
                      <a16:colId xmlns:a16="http://schemas.microsoft.com/office/drawing/2014/main" val="20003"/>
                    </a:ext>
                  </a:extLst>
                </a:gridCol>
                <a:gridCol w="361027">
                  <a:extLst>
                    <a:ext uri="{9D8B030D-6E8A-4147-A177-3AD203B41FA5}">
                      <a16:colId xmlns:a16="http://schemas.microsoft.com/office/drawing/2014/main" val="20004"/>
                    </a:ext>
                  </a:extLst>
                </a:gridCol>
                <a:gridCol w="397130">
                  <a:extLst>
                    <a:ext uri="{9D8B030D-6E8A-4147-A177-3AD203B41FA5}">
                      <a16:colId xmlns:a16="http://schemas.microsoft.com/office/drawing/2014/main" val="20005"/>
                    </a:ext>
                  </a:extLst>
                </a:gridCol>
              </a:tblGrid>
              <a:tr h="369053">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nb-NO" sz="800" i="1" dirty="0" err="1"/>
                        <a:t>Crit</a:t>
                      </a:r>
                      <a:r>
                        <a:rPr lang="nb-NO" sz="800" i="1" dirty="0"/>
                        <a:t>. </a:t>
                      </a:r>
                      <a:r>
                        <a:rPr lang="nb-NO" sz="800" i="1" dirty="0">
                          <a:solidFill>
                            <a:srgbClr val="00B050"/>
                          </a:solidFill>
                        </a:rPr>
                        <a:t>y</a:t>
                      </a:r>
                      <a:endParaRPr lang="nb-NO" sz="800" i="1" dirty="0"/>
                    </a:p>
                    <a:p>
                      <a:r>
                        <a:rPr lang="nb-NO" sz="800" i="1" dirty="0" err="1"/>
                        <a:t>Crit</a:t>
                      </a:r>
                      <a:r>
                        <a:rPr lang="nb-NO" sz="800" i="1" dirty="0"/>
                        <a:t>.</a:t>
                      </a:r>
                      <a:r>
                        <a:rPr lang="nb-NO" sz="800" i="1" baseline="0" dirty="0">
                          <a:solidFill>
                            <a:srgbClr val="00B050"/>
                          </a:solidFill>
                        </a:rPr>
                        <a:t> </a:t>
                      </a:r>
                      <a:r>
                        <a:rPr lang="nb-NO" sz="800" i="1" dirty="0">
                          <a:solidFill>
                            <a:srgbClr val="0070C0"/>
                          </a:solidFill>
                        </a:rPr>
                        <a:t>x</a:t>
                      </a:r>
                      <a:endParaRPr lang="en-GB" sz="800" i="1" dirty="0">
                        <a:solidFill>
                          <a:srgbClr val="0070C0"/>
                        </a:solidFill>
                      </a:endParaRPr>
                    </a:p>
                  </a:txBody>
                  <a:tcPr marL="45845" marR="45845" marT="22921" marB="22921" anchor="ctr">
                    <a:lnR w="28575" cap="flat" cmpd="sng" algn="ctr">
                      <a:solidFill>
                        <a:schemeClr val="tx1"/>
                      </a:solidFill>
                      <a:prstDash val="solid"/>
                      <a:round/>
                      <a:headEnd type="none" w="med" len="med"/>
                      <a:tailEnd type="none" w="med" len="med"/>
                    </a:lnR>
                    <a:lnTlToBr w="28575" cap="flat" cmpd="sng" algn="ctr">
                      <a:solidFill>
                        <a:schemeClr val="tx1"/>
                      </a:solidFill>
                      <a:prstDash val="solid"/>
                      <a:round/>
                      <a:headEnd type="none" w="med" len="med"/>
                      <a:tailEnd type="none" w="med" len="med"/>
                    </a:lnTlToBr>
                  </a:tcPr>
                </a:tc>
                <a:tc>
                  <a:txBody>
                    <a:bodyPr/>
                    <a:lstStyle/>
                    <a:p>
                      <a:pPr algn="ctr"/>
                      <a:r>
                        <a:rPr lang="nb-NO" sz="800" i="1" dirty="0">
                          <a:solidFill>
                            <a:srgbClr val="00B050"/>
                          </a:solidFill>
                        </a:rPr>
                        <a:t>P</a:t>
                      </a:r>
                      <a:endParaRPr lang="en-GB" sz="800" i="1" dirty="0">
                        <a:solidFill>
                          <a:srgbClr val="00B050"/>
                        </a:solidFill>
                      </a:endParaRPr>
                    </a:p>
                  </a:txBody>
                  <a:tcPr marL="45845" marR="45845" marT="22921" marB="22921" anchor="ctr">
                    <a:lnL w="28575" cap="flat" cmpd="sng" algn="ctr">
                      <a:solidFill>
                        <a:schemeClr val="tx1"/>
                      </a:solidFill>
                      <a:prstDash val="solid"/>
                      <a:round/>
                      <a:headEnd type="none" w="med" len="med"/>
                      <a:tailEnd type="none" w="med" len="med"/>
                    </a:lnL>
                  </a:tcPr>
                </a:tc>
                <a:tc>
                  <a:txBody>
                    <a:bodyPr/>
                    <a:lstStyle/>
                    <a:p>
                      <a:pPr algn="ctr"/>
                      <a:r>
                        <a:rPr lang="nb-NO" sz="800" i="1" dirty="0">
                          <a:solidFill>
                            <a:srgbClr val="00B050"/>
                          </a:solidFill>
                        </a:rPr>
                        <a:t>D</a:t>
                      </a:r>
                      <a:endParaRPr lang="en-GB" sz="800" i="1" dirty="0">
                        <a:solidFill>
                          <a:srgbClr val="00B050"/>
                        </a:solidFill>
                      </a:endParaRPr>
                    </a:p>
                  </a:txBody>
                  <a:tcPr marL="45845" marR="45845" marT="22921" marB="22921" anchor="ctr"/>
                </a:tc>
                <a:tc>
                  <a:txBody>
                    <a:bodyPr/>
                    <a:lstStyle/>
                    <a:p>
                      <a:pPr algn="ctr"/>
                      <a:r>
                        <a:rPr lang="nb-NO" sz="800" i="1" dirty="0">
                          <a:solidFill>
                            <a:srgbClr val="00B050"/>
                          </a:solidFill>
                        </a:rPr>
                        <a:t>Q</a:t>
                      </a:r>
                      <a:endParaRPr lang="en-GB" sz="800" i="1" dirty="0">
                        <a:solidFill>
                          <a:srgbClr val="00B050"/>
                        </a:solidFill>
                      </a:endParaRPr>
                    </a:p>
                  </a:txBody>
                  <a:tcPr marL="45845" marR="45845" marT="22921" marB="22921" anchor="ctr">
                    <a:lnR w="28575" cap="flat" cmpd="sng" algn="ctr">
                      <a:solidFill>
                        <a:schemeClr val="tx1"/>
                      </a:solidFill>
                      <a:prstDash val="solid"/>
                      <a:round/>
                      <a:headEnd type="none" w="med" len="med"/>
                      <a:tailEnd type="none" w="med" len="med"/>
                    </a:lnR>
                  </a:tcPr>
                </a:tc>
                <a:tc>
                  <a:txBody>
                    <a:bodyPr/>
                    <a:lstStyle/>
                    <a:p>
                      <a:pPr algn="ctr"/>
                      <a:r>
                        <a:rPr lang="nb-NO" sz="800" i="1" dirty="0"/>
                        <a:t>sum</a:t>
                      </a:r>
                      <a:endParaRPr lang="en-GB" sz="800" i="1" dirty="0"/>
                    </a:p>
                  </a:txBody>
                  <a:tcPr marL="45845" marR="45845" marT="22921" marB="22921" anchor="ctr">
                    <a:lnL w="28575" cap="flat" cmpd="sng" algn="ctr">
                      <a:solidFill>
                        <a:schemeClr val="tx1"/>
                      </a:solidFill>
                      <a:prstDash val="solid"/>
                      <a:round/>
                      <a:headEnd type="none" w="med" len="med"/>
                      <a:tailEnd type="none" w="med" len="med"/>
                    </a:lnL>
                  </a:tcPr>
                </a:tc>
                <a:tc>
                  <a:txBody>
                    <a:bodyPr/>
                    <a:lstStyle/>
                    <a:p>
                      <a:pPr algn="ctr"/>
                      <a:r>
                        <a:rPr lang="nb-NO" sz="800" i="1" dirty="0">
                          <a:solidFill>
                            <a:schemeClr val="accent6"/>
                          </a:solidFill>
                        </a:rPr>
                        <a:t>norm.</a:t>
                      </a:r>
                      <a:r>
                        <a:rPr lang="nb-NO" sz="800" i="1" baseline="0" dirty="0">
                          <a:solidFill>
                            <a:schemeClr val="accent6"/>
                          </a:solidFill>
                        </a:rPr>
                        <a:t> </a:t>
                      </a:r>
                      <a:endParaRPr lang="en-GB" sz="800" i="1" dirty="0">
                        <a:solidFill>
                          <a:schemeClr val="accent6"/>
                        </a:solidFill>
                      </a:endParaRPr>
                    </a:p>
                  </a:txBody>
                  <a:tcPr marL="45845" marR="45845" marT="22921" marB="22921" anchor="ctr"/>
                </a:tc>
                <a:extLst>
                  <a:ext uri="{0D108BD9-81ED-4DB2-BD59-A6C34878D82A}">
                    <a16:rowId xmlns:a16="http://schemas.microsoft.com/office/drawing/2014/main" val="10000"/>
                  </a:ext>
                </a:extLst>
              </a:tr>
              <a:tr h="241097">
                <a:tc>
                  <a:txBody>
                    <a:bodyPr/>
                    <a:lstStyle/>
                    <a:p>
                      <a:r>
                        <a:rPr lang="nb-NO" sz="800" dirty="0">
                          <a:solidFill>
                            <a:srgbClr val="0070C0"/>
                          </a:solidFill>
                        </a:rPr>
                        <a:t>Price</a:t>
                      </a:r>
                      <a:endParaRPr lang="en-GB" sz="800" dirty="0">
                        <a:solidFill>
                          <a:srgbClr val="0070C0"/>
                        </a:solidFill>
                      </a:endParaRPr>
                    </a:p>
                  </a:txBody>
                  <a:tcPr marL="45845" marR="45845" marT="22921" marB="22921" anchor="ctr">
                    <a:lnR w="28575" cap="flat" cmpd="sng" algn="ctr">
                      <a:solidFill>
                        <a:schemeClr val="tx1"/>
                      </a:solidFill>
                      <a:prstDash val="solid"/>
                      <a:round/>
                      <a:headEnd type="none" w="med" len="med"/>
                      <a:tailEnd type="none" w="med" len="med"/>
                    </a:lnR>
                  </a:tcPr>
                </a:tc>
                <a:tc>
                  <a:txBody>
                    <a:bodyPr/>
                    <a:lstStyle/>
                    <a:p>
                      <a:pPr algn="ctr"/>
                      <a:r>
                        <a:rPr lang="nb-NO" sz="800" dirty="0"/>
                        <a:t>1</a:t>
                      </a:r>
                      <a:endParaRPr lang="en-GB" sz="800" dirty="0"/>
                    </a:p>
                  </a:txBody>
                  <a:tcPr marL="45845" marR="45845" marT="22921" marB="22921" anchor="ctr">
                    <a:lnL w="28575" cap="flat" cmpd="sng" algn="ctr">
                      <a:solidFill>
                        <a:schemeClr val="tx1"/>
                      </a:solidFill>
                      <a:prstDash val="solid"/>
                      <a:round/>
                      <a:headEnd type="none" w="med" len="med"/>
                      <a:tailEnd type="none" w="med" len="med"/>
                    </a:lnL>
                  </a:tcPr>
                </a:tc>
                <a:tc>
                  <a:txBody>
                    <a:bodyPr/>
                    <a:lstStyle/>
                    <a:p>
                      <a:pPr algn="ctr"/>
                      <a:r>
                        <a:rPr lang="en-GB" sz="800" dirty="0"/>
                        <a:t>5</a:t>
                      </a:r>
                    </a:p>
                  </a:txBody>
                  <a:tcPr marL="45845" marR="45845" marT="22921" marB="22921" anchor="ctr"/>
                </a:tc>
                <a:tc>
                  <a:txBody>
                    <a:bodyPr/>
                    <a:lstStyle/>
                    <a:p>
                      <a:pPr algn="ctr"/>
                      <a:r>
                        <a:rPr lang="en-GB" sz="800" dirty="0"/>
                        <a:t>3</a:t>
                      </a:r>
                    </a:p>
                  </a:txBody>
                  <a:tcPr marL="45845" marR="45845" marT="22921" marB="22921" anchor="ctr">
                    <a:lnR w="28575" cap="flat" cmpd="sng" algn="ctr">
                      <a:solidFill>
                        <a:schemeClr val="tx1"/>
                      </a:solidFill>
                      <a:prstDash val="solid"/>
                      <a:round/>
                      <a:headEnd type="none" w="med" len="med"/>
                      <a:tailEnd type="none" w="med" len="med"/>
                    </a:lnR>
                  </a:tcPr>
                </a:tc>
                <a:tc>
                  <a:txBody>
                    <a:bodyPr/>
                    <a:lstStyle/>
                    <a:p>
                      <a:pPr algn="ctr"/>
                      <a:r>
                        <a:rPr lang="en-GB" sz="800" dirty="0"/>
                        <a:t>9</a:t>
                      </a:r>
                    </a:p>
                  </a:txBody>
                  <a:tcPr marL="45845" marR="45845" marT="22921" marB="22921" anchor="ctr">
                    <a:lnL w="28575" cap="flat" cmpd="sng" algn="ctr">
                      <a:solidFill>
                        <a:schemeClr val="tx1"/>
                      </a:solidFill>
                      <a:prstDash val="solid"/>
                      <a:round/>
                      <a:headEnd type="none" w="med" len="med"/>
                      <a:tailEnd type="none" w="med" len="med"/>
                    </a:lnL>
                  </a:tcPr>
                </a:tc>
                <a:tc>
                  <a:txBody>
                    <a:bodyPr/>
                    <a:lstStyle/>
                    <a:p>
                      <a:pPr algn="ctr"/>
                      <a:r>
                        <a:rPr lang="en-GB" sz="800" dirty="0">
                          <a:solidFill>
                            <a:schemeClr val="accent6"/>
                          </a:solidFill>
                        </a:rPr>
                        <a:t>0.6</a:t>
                      </a:r>
                    </a:p>
                  </a:txBody>
                  <a:tcPr marL="45845" marR="45845" marT="22921" marB="22921" anchor="ctr"/>
                </a:tc>
                <a:extLst>
                  <a:ext uri="{0D108BD9-81ED-4DB2-BD59-A6C34878D82A}">
                    <a16:rowId xmlns:a16="http://schemas.microsoft.com/office/drawing/2014/main" val="10001"/>
                  </a:ext>
                </a:extLst>
              </a:tr>
              <a:tr h="243736">
                <a:tc>
                  <a:txBody>
                    <a:bodyPr/>
                    <a:lstStyle/>
                    <a:p>
                      <a:r>
                        <a:rPr lang="nb-NO" sz="800" dirty="0" err="1">
                          <a:solidFill>
                            <a:srgbClr val="0070C0"/>
                          </a:solidFill>
                        </a:rPr>
                        <a:t>Distance</a:t>
                      </a:r>
                      <a:r>
                        <a:rPr lang="nb-NO" sz="800" baseline="0" dirty="0">
                          <a:solidFill>
                            <a:srgbClr val="0070C0"/>
                          </a:solidFill>
                        </a:rPr>
                        <a:t> to </a:t>
                      </a:r>
                      <a:r>
                        <a:rPr lang="nb-NO" sz="800" baseline="0" dirty="0" err="1">
                          <a:solidFill>
                            <a:srgbClr val="0070C0"/>
                          </a:solidFill>
                        </a:rPr>
                        <a:t>Ui</a:t>
                      </a:r>
                      <a:endParaRPr lang="en-GB" sz="800" dirty="0">
                        <a:solidFill>
                          <a:srgbClr val="0070C0"/>
                        </a:solidFill>
                      </a:endParaRPr>
                    </a:p>
                  </a:txBody>
                  <a:tcPr marL="45845" marR="45845" marT="22921" marB="22921" anchor="ctr">
                    <a:lnR w="28575"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0000"/>
                          </a:solidFill>
                          <a:effectLst/>
                          <a:uLnTx/>
                          <a:uFillTx/>
                          <a:latin typeface="+mn-lt"/>
                        </a:rPr>
                        <a:t>1/5</a:t>
                      </a:r>
                    </a:p>
                  </a:txBody>
                  <a:tcPr marL="45845" marR="45845" marT="22921" marB="22921" anchor="ctr">
                    <a:lnL w="28575" cap="flat" cmpd="sng" algn="ctr">
                      <a:solidFill>
                        <a:schemeClr val="tx1"/>
                      </a:solidFill>
                      <a:prstDash val="solid"/>
                      <a:round/>
                      <a:headEnd type="none" w="med" len="med"/>
                      <a:tailEnd type="none" w="med" len="med"/>
                    </a:lnL>
                  </a:tcPr>
                </a:tc>
                <a:tc>
                  <a:txBody>
                    <a:bodyPr/>
                    <a:lstStyle/>
                    <a:p>
                      <a:pPr algn="ctr"/>
                      <a:r>
                        <a:rPr lang="nb-NO" sz="800" dirty="0"/>
                        <a:t>1</a:t>
                      </a:r>
                      <a:endParaRPr lang="en-GB" sz="800" dirty="0"/>
                    </a:p>
                  </a:txBody>
                  <a:tcPr marL="45845" marR="45845" marT="22921" marB="22921" anchor="ctr"/>
                </a:tc>
                <a:tc>
                  <a:txBody>
                    <a:bodyPr/>
                    <a:lstStyle/>
                    <a:p>
                      <a:pPr algn="ctr"/>
                      <a:r>
                        <a:rPr lang="en-GB" sz="800" dirty="0"/>
                        <a:t>1/3</a:t>
                      </a:r>
                    </a:p>
                  </a:txBody>
                  <a:tcPr marL="45845" marR="45845" marT="22921" marB="22921" anchor="ctr">
                    <a:lnR w="28575" cap="flat" cmpd="sng" algn="ctr">
                      <a:solidFill>
                        <a:schemeClr val="tx1"/>
                      </a:solidFill>
                      <a:prstDash val="solid"/>
                      <a:round/>
                      <a:headEnd type="none" w="med" len="med"/>
                      <a:tailEnd type="none" w="med" len="med"/>
                    </a:lnR>
                  </a:tcPr>
                </a:tc>
                <a:tc>
                  <a:txBody>
                    <a:bodyPr/>
                    <a:lstStyle/>
                    <a:p>
                      <a:pPr algn="ctr"/>
                      <a:r>
                        <a:rPr lang="en-GB" sz="800" dirty="0"/>
                        <a:t>1.53</a:t>
                      </a:r>
                    </a:p>
                  </a:txBody>
                  <a:tcPr marL="45845" marR="45845" marT="22921" marB="22921" anchor="ctr">
                    <a:lnL w="28575" cap="flat" cmpd="sng" algn="ctr">
                      <a:solidFill>
                        <a:schemeClr val="tx1"/>
                      </a:solidFill>
                      <a:prstDash val="solid"/>
                      <a:round/>
                      <a:headEnd type="none" w="med" len="med"/>
                      <a:tailEnd type="none" w="med" len="med"/>
                    </a:lnL>
                  </a:tcPr>
                </a:tc>
                <a:tc>
                  <a:txBody>
                    <a:bodyPr/>
                    <a:lstStyle/>
                    <a:p>
                      <a:pPr algn="ctr"/>
                      <a:r>
                        <a:rPr lang="en-GB" sz="800" dirty="0">
                          <a:solidFill>
                            <a:schemeClr val="accent6"/>
                          </a:solidFill>
                        </a:rPr>
                        <a:t>0.10</a:t>
                      </a:r>
                    </a:p>
                  </a:txBody>
                  <a:tcPr marL="45845" marR="45845" marT="22921" marB="22921" anchor="ctr"/>
                </a:tc>
                <a:extLst>
                  <a:ext uri="{0D108BD9-81ED-4DB2-BD59-A6C34878D82A}">
                    <a16:rowId xmlns:a16="http://schemas.microsoft.com/office/drawing/2014/main" val="10002"/>
                  </a:ext>
                </a:extLst>
              </a:tr>
              <a:tr h="258902">
                <a:tc>
                  <a:txBody>
                    <a:bodyPr/>
                    <a:lstStyle/>
                    <a:p>
                      <a:r>
                        <a:rPr lang="nb-NO" sz="800" dirty="0" err="1">
                          <a:solidFill>
                            <a:srgbClr val="0070C0"/>
                          </a:solidFill>
                        </a:rPr>
                        <a:t>Quality</a:t>
                      </a:r>
                      <a:endParaRPr lang="en-GB" sz="800" dirty="0">
                        <a:solidFill>
                          <a:srgbClr val="0070C0"/>
                        </a:solidFill>
                      </a:endParaRPr>
                    </a:p>
                  </a:txBody>
                  <a:tcPr marL="45845" marR="45845" marT="22921" marB="22921"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GB" sz="600" dirty="0"/>
                        <a:t>1/3</a:t>
                      </a:r>
                    </a:p>
                  </a:txBody>
                  <a:tcPr marL="45845" marR="45845" marT="22921" marB="22921"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GB" sz="800" dirty="0"/>
                        <a:t>3</a:t>
                      </a:r>
                    </a:p>
                  </a:txBody>
                  <a:tcPr marL="45845" marR="45845" marT="22921" marB="22921" anchor="ctr">
                    <a:lnB w="28575" cap="flat" cmpd="sng" algn="ctr">
                      <a:solidFill>
                        <a:schemeClr val="tx1"/>
                      </a:solidFill>
                      <a:prstDash val="solid"/>
                      <a:round/>
                      <a:headEnd type="none" w="med" len="med"/>
                      <a:tailEnd type="none" w="med" len="med"/>
                    </a:lnB>
                  </a:tcPr>
                </a:tc>
                <a:tc>
                  <a:txBody>
                    <a:bodyPr/>
                    <a:lstStyle/>
                    <a:p>
                      <a:pPr algn="ctr"/>
                      <a:r>
                        <a:rPr lang="nb-NO" sz="800" dirty="0"/>
                        <a:t>1</a:t>
                      </a:r>
                      <a:endParaRPr lang="en-GB" sz="800" dirty="0"/>
                    </a:p>
                  </a:txBody>
                  <a:tcPr marL="45845" marR="45845" marT="22921" marB="22921"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algn="ctr"/>
                      <a:r>
                        <a:rPr lang="en-GB" sz="800" dirty="0"/>
                        <a:t>4.33</a:t>
                      </a:r>
                    </a:p>
                  </a:txBody>
                  <a:tcPr marL="45845" marR="45845" marT="22921" marB="22921"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a:r>
                        <a:rPr lang="en-GB" sz="800" dirty="0">
                          <a:solidFill>
                            <a:schemeClr val="accent6"/>
                          </a:solidFill>
                        </a:rPr>
                        <a:t>0.29</a:t>
                      </a:r>
                    </a:p>
                  </a:txBody>
                  <a:tcPr marL="45845" marR="45845" marT="22921" marB="22921" anchor="ct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1097">
                <a:tc>
                  <a:txBody>
                    <a:bodyPr/>
                    <a:lstStyle/>
                    <a:p>
                      <a:pPr algn="r"/>
                      <a:r>
                        <a:rPr lang="nb-NO" sz="800" i="1" dirty="0">
                          <a:solidFill>
                            <a:schemeClr val="bg2">
                              <a:lumMod val="50000"/>
                            </a:schemeClr>
                          </a:solidFill>
                        </a:rPr>
                        <a:t>Sum</a:t>
                      </a:r>
                      <a:endParaRPr lang="en-GB" sz="800" i="1" dirty="0">
                        <a:solidFill>
                          <a:schemeClr val="bg2">
                            <a:lumMod val="50000"/>
                          </a:schemeClr>
                        </a:solidFill>
                      </a:endParaRPr>
                    </a:p>
                  </a:txBody>
                  <a:tcPr marL="45845" marR="45845" marT="22921" marB="22921">
                    <a:lnR w="12700" cmpd="sng">
                      <a:noFill/>
                    </a:lnR>
                    <a:lnT w="28575" cap="flat" cmpd="sng" algn="ctr">
                      <a:solidFill>
                        <a:schemeClr val="tx1"/>
                      </a:solidFill>
                      <a:prstDash val="solid"/>
                      <a:round/>
                      <a:headEnd type="none" w="med" len="med"/>
                      <a:tailEnd type="none" w="med" len="med"/>
                    </a:lnT>
                  </a:tcPr>
                </a:tc>
                <a:tc>
                  <a:txBody>
                    <a:bodyPr/>
                    <a:lstStyle/>
                    <a:p>
                      <a:endParaRPr lang="en-GB" sz="800" i="0" dirty="0">
                        <a:solidFill>
                          <a:schemeClr val="bg2">
                            <a:lumMod val="50000"/>
                          </a:schemeClr>
                        </a:solidFill>
                      </a:endParaRPr>
                    </a:p>
                  </a:txBody>
                  <a:tcPr marL="45845" marR="45845" marT="22921" marB="22921">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800" i="1" dirty="0">
                        <a:solidFill>
                          <a:schemeClr val="bg2">
                            <a:lumMod val="50000"/>
                          </a:schemeClr>
                        </a:solidFill>
                      </a:endParaRPr>
                    </a:p>
                  </a:txBody>
                  <a:tcPr marL="45845" marR="45845" marT="22921" marB="22921">
                    <a:lnL w="12700" cmpd="sng">
                      <a:noFill/>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800" i="1" dirty="0">
                        <a:solidFill>
                          <a:schemeClr val="bg2">
                            <a:lumMod val="50000"/>
                          </a:schemeClr>
                        </a:solidFill>
                      </a:endParaRPr>
                    </a:p>
                  </a:txBody>
                  <a:tcPr marL="45845" marR="45845" marT="22921" marB="22921">
                    <a:lnL w="12700" cmpd="sng">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800" i="1" dirty="0">
                          <a:solidFill>
                            <a:schemeClr val="bg2">
                              <a:lumMod val="50000"/>
                            </a:schemeClr>
                          </a:solidFill>
                        </a:rPr>
                        <a:t>14.86</a:t>
                      </a:r>
                    </a:p>
                  </a:txBody>
                  <a:tcPr marL="45845" marR="45845" marT="22921" marB="22921"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nb-NO" sz="800" i="1" dirty="0">
                          <a:solidFill>
                            <a:schemeClr val="accent6"/>
                          </a:solidFill>
                        </a:rPr>
                        <a:t>1</a:t>
                      </a:r>
                      <a:endParaRPr lang="en-GB" sz="800" i="1" dirty="0">
                        <a:solidFill>
                          <a:schemeClr val="accent6"/>
                        </a:solidFill>
                      </a:endParaRPr>
                    </a:p>
                  </a:txBody>
                  <a:tcPr marL="45845" marR="45845" marT="22921" marB="22921"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grpSp>
        <p:nvGrpSpPr>
          <p:cNvPr id="20" name="Group 2"/>
          <p:cNvGrpSpPr>
            <a:grpSpLocks/>
          </p:cNvGrpSpPr>
          <p:nvPr/>
        </p:nvGrpSpPr>
        <p:grpSpPr bwMode="auto">
          <a:xfrm>
            <a:off x="6732240" y="4581128"/>
            <a:ext cx="2386021" cy="840946"/>
            <a:chOff x="3003637" y="3827070"/>
            <a:chExt cx="2634891" cy="928946"/>
          </a:xfrm>
        </p:grpSpPr>
        <p:pic>
          <p:nvPicPr>
            <p:cNvPr id="2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3637" y="3827070"/>
              <a:ext cx="894160" cy="886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0771" y="3864440"/>
              <a:ext cx="804328" cy="849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40899" y="3864440"/>
              <a:ext cx="797629" cy="891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0684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328442-4BA8-45E8-91E0-2B655E922929}"/>
              </a:ext>
            </a:extLst>
          </p:cNvPr>
          <p:cNvSpPr/>
          <p:nvPr/>
        </p:nvSpPr>
        <p:spPr bwMode="auto">
          <a:xfrm>
            <a:off x="0" y="3717032"/>
            <a:ext cx="9144000" cy="3140968"/>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0" i="0" u="none" strike="noStrike" cap="none" normalizeH="0" baseline="0">
              <a:ln>
                <a:noFill/>
              </a:ln>
              <a:solidFill>
                <a:schemeClr val="tx1"/>
              </a:solidFill>
              <a:effectLst/>
              <a:latin typeface="Times" pitchFamily="18" charset="0"/>
            </a:endParaRPr>
          </a:p>
        </p:txBody>
      </p:sp>
      <p:sp>
        <p:nvSpPr>
          <p:cNvPr id="10242" name="Rectangle 1026"/>
          <p:cNvSpPr>
            <a:spLocks noGrp="1" noChangeArrowheads="1"/>
          </p:cNvSpPr>
          <p:nvPr>
            <p:ph type="title"/>
          </p:nvPr>
        </p:nvSpPr>
        <p:spPr>
          <a:xfrm>
            <a:off x="304800" y="116632"/>
            <a:ext cx="6643464" cy="936104"/>
          </a:xfrm>
          <a:solidFill>
            <a:schemeClr val="bg1"/>
          </a:solidFill>
        </p:spPr>
        <p:txBody>
          <a:bodyPr/>
          <a:lstStyle/>
          <a:p>
            <a:pPr>
              <a:spcAft>
                <a:spcPts val="600"/>
              </a:spcAft>
            </a:pPr>
            <a:r>
              <a:rPr lang="en-GB" altLang="en-US" sz="3200" i="1" noProof="0" dirty="0" smtClean="0"/>
              <a:t>MCA – Multi-Criteria Analysis</a:t>
            </a:r>
            <a:br>
              <a:rPr lang="en-GB" altLang="en-US" sz="3200" i="1" noProof="0" dirty="0" smtClean="0"/>
            </a:br>
            <a:r>
              <a:rPr lang="en-GB" altLang="en-US" sz="3200" i="1" noProof="0" dirty="0" smtClean="0"/>
              <a:t>MCE – Multi-Criteria Evaluation</a:t>
            </a:r>
            <a:endParaRPr lang="en-GB" altLang="en-US" sz="3200" i="1" noProof="0" dirty="0"/>
          </a:p>
        </p:txBody>
      </p:sp>
      <p:sp>
        <p:nvSpPr>
          <p:cNvPr id="10243" name="Rectangle 1027"/>
          <p:cNvSpPr>
            <a:spLocks noGrp="1" noChangeArrowheads="1"/>
          </p:cNvSpPr>
          <p:nvPr>
            <p:ph idx="1"/>
          </p:nvPr>
        </p:nvSpPr>
        <p:spPr>
          <a:xfrm>
            <a:off x="304800" y="1340768"/>
            <a:ext cx="8155632" cy="2160240"/>
          </a:xfrm>
        </p:spPr>
        <p:txBody>
          <a:bodyPr/>
          <a:lstStyle/>
          <a:p>
            <a:pPr marL="0" indent="0">
              <a:spcAft>
                <a:spcPts val="600"/>
              </a:spcAft>
              <a:buNone/>
            </a:pPr>
            <a:r>
              <a:rPr lang="en-GB" altLang="en-US" sz="2000" noProof="0" dirty="0" smtClean="0"/>
              <a:t>“MCA problems involve a set of </a:t>
            </a:r>
            <a:r>
              <a:rPr lang="en-GB" altLang="en-US" sz="2000" b="1" noProof="0" dirty="0" smtClean="0"/>
              <a:t>alternatives</a:t>
            </a:r>
            <a:r>
              <a:rPr lang="en-GB" altLang="en-US" sz="2000" noProof="0" dirty="0" smtClean="0"/>
              <a:t> that are </a:t>
            </a:r>
            <a:r>
              <a:rPr lang="en-GB" altLang="en-US" sz="2000" b="1" noProof="0" dirty="0" smtClean="0"/>
              <a:t>evaluated</a:t>
            </a:r>
            <a:r>
              <a:rPr lang="en-GB" altLang="en-US" sz="2000" noProof="0" dirty="0" smtClean="0"/>
              <a:t> on the basis of </a:t>
            </a:r>
            <a:r>
              <a:rPr lang="en-GB" altLang="en-US" sz="2000" b="1" noProof="0" dirty="0" smtClean="0"/>
              <a:t>conflicting</a:t>
            </a:r>
            <a:r>
              <a:rPr lang="en-GB" altLang="en-US" sz="2000" noProof="0" dirty="0" smtClean="0"/>
              <a:t> and incommensurate </a:t>
            </a:r>
            <a:r>
              <a:rPr lang="en-GB" altLang="en-US" sz="2000" b="1" noProof="0" dirty="0" smtClean="0"/>
              <a:t>criteria</a:t>
            </a:r>
            <a:r>
              <a:rPr lang="en-GB" altLang="en-US" sz="2000" noProof="0" dirty="0" smtClean="0"/>
              <a:t>”</a:t>
            </a:r>
          </a:p>
          <a:p>
            <a:pPr marL="0" indent="0">
              <a:spcAft>
                <a:spcPts val="600"/>
              </a:spcAft>
              <a:buNone/>
            </a:pPr>
            <a:r>
              <a:rPr lang="en-GB" altLang="en-US" sz="2000" noProof="0" dirty="0" smtClean="0"/>
              <a:t>“</a:t>
            </a:r>
            <a:r>
              <a:rPr lang="en-GB" altLang="en-US" sz="2000" b="1" noProof="0" dirty="0" smtClean="0"/>
              <a:t>Process</a:t>
            </a:r>
            <a:r>
              <a:rPr lang="en-GB" altLang="en-US" sz="2000" noProof="0" dirty="0" smtClean="0"/>
              <a:t> of </a:t>
            </a:r>
            <a:r>
              <a:rPr lang="en-GB" altLang="en-US" sz="2000" b="1" noProof="0" dirty="0" smtClean="0"/>
              <a:t>finding</a:t>
            </a:r>
            <a:r>
              <a:rPr lang="en-GB" altLang="en-US" sz="2000" noProof="0" dirty="0" smtClean="0"/>
              <a:t> appropriate </a:t>
            </a:r>
            <a:r>
              <a:rPr lang="en-GB" altLang="en-US" sz="2000" b="1" noProof="0" dirty="0" smtClean="0"/>
              <a:t>criteria</a:t>
            </a:r>
            <a:r>
              <a:rPr lang="en-GB" altLang="en-US" sz="2000" noProof="0" dirty="0" smtClean="0"/>
              <a:t>, </a:t>
            </a:r>
            <a:r>
              <a:rPr lang="en-GB" altLang="en-US" sz="2000" b="1" noProof="0" dirty="0" smtClean="0"/>
              <a:t>combining</a:t>
            </a:r>
            <a:r>
              <a:rPr lang="en-GB" altLang="en-US" sz="2000" noProof="0" dirty="0" smtClean="0"/>
              <a:t> and/or recalculating them in a way to </a:t>
            </a:r>
            <a:r>
              <a:rPr lang="en-GB" altLang="en-US" sz="2000" b="1" noProof="0" dirty="0" smtClean="0"/>
              <a:t>respond to a given problem</a:t>
            </a:r>
            <a:r>
              <a:rPr lang="en-GB" altLang="en-US" sz="2000" noProof="0" dirty="0" smtClean="0"/>
              <a:t>”</a:t>
            </a:r>
          </a:p>
          <a:p>
            <a:pPr>
              <a:spcAft>
                <a:spcPts val="600"/>
              </a:spcAft>
            </a:pPr>
            <a:r>
              <a:rPr lang="en-GB" altLang="en-US" sz="2000" noProof="0" dirty="0" smtClean="0"/>
              <a:t>Where is the most suitable/risky area?</a:t>
            </a:r>
            <a:endParaRPr lang="en-GB" altLang="en-US" sz="2000" noProof="0" dirty="0"/>
          </a:p>
        </p:txBody>
      </p:sp>
      <p:grpSp>
        <p:nvGrpSpPr>
          <p:cNvPr id="2" name="Group 1"/>
          <p:cNvGrpSpPr/>
          <p:nvPr/>
        </p:nvGrpSpPr>
        <p:grpSpPr>
          <a:xfrm>
            <a:off x="275128" y="4005064"/>
            <a:ext cx="8821893" cy="2674168"/>
            <a:chOff x="269460" y="4005064"/>
            <a:chExt cx="10153128" cy="2674168"/>
          </a:xfrm>
        </p:grpSpPr>
        <p:sp>
          <p:nvSpPr>
            <p:cNvPr id="4" name="TextBox 3"/>
            <p:cNvSpPr txBox="1"/>
            <p:nvPr/>
          </p:nvSpPr>
          <p:spPr>
            <a:xfrm>
              <a:off x="269460" y="6371455"/>
              <a:ext cx="10153128" cy="307777"/>
            </a:xfrm>
            <a:prstGeom prst="rect">
              <a:avLst/>
            </a:prstGeom>
            <a:noFill/>
          </p:spPr>
          <p:txBody>
            <a:bodyPr wrap="square" rtlCol="0">
              <a:spAutoFit/>
            </a:bodyPr>
            <a:lstStyle/>
            <a:p>
              <a:pPr lvl="0" eaLnBrk="1" hangingPunct="1">
                <a:spcBef>
                  <a:spcPts val="1200"/>
                </a:spcBef>
              </a:pPr>
              <a:r>
                <a:rPr lang="en-GB" altLang="en-US" sz="1400" kern="0" dirty="0">
                  <a:solidFill>
                    <a:srgbClr val="000000"/>
                  </a:solidFill>
                  <a:latin typeface="Arial"/>
                </a:rPr>
                <a:t>Recommended online learning tool for MOE: </a:t>
              </a:r>
              <a:r>
                <a:rPr lang="en-GB" altLang="en-US" sz="1400" kern="0" dirty="0">
                  <a:solidFill>
                    <a:srgbClr val="2D2DB9"/>
                  </a:solidFill>
                  <a:latin typeface="Arial"/>
                  <a:hlinkClick r:id="rId3"/>
                </a:rPr>
                <a:t>http://www.gitta.info/Suitabilityi/en/html/unit_MOAnalysis.html</a:t>
              </a:r>
              <a:endParaRPr lang="en-GB" altLang="en-US" sz="1400" kern="0" dirty="0">
                <a:solidFill>
                  <a:srgbClr val="2D2DB9"/>
                </a:solidFill>
                <a:latin typeface="Arial"/>
              </a:endParaRPr>
            </a:p>
          </p:txBody>
        </p:sp>
        <p:sp>
          <p:nvSpPr>
            <p:cNvPr id="5" name="Rectangle 1027"/>
            <p:cNvSpPr txBox="1">
              <a:spLocks noChangeArrowheads="1"/>
            </p:cNvSpPr>
            <p:nvPr/>
          </p:nvSpPr>
          <p:spPr bwMode="auto">
            <a:xfrm>
              <a:off x="312688" y="4005064"/>
              <a:ext cx="10040242"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12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pPr marL="0" indent="0">
                <a:buFontTx/>
                <a:buNone/>
              </a:pPr>
              <a:r>
                <a:rPr lang="en-GB" altLang="en-US" sz="3200" b="1" i="1" kern="0" dirty="0"/>
                <a:t>Multi-Objective Evaluation</a:t>
              </a:r>
              <a:endParaRPr lang="en-GB" altLang="en-US" sz="3200" i="1" kern="0" dirty="0"/>
            </a:p>
            <a:p>
              <a:pPr marL="0" indent="0">
                <a:buFontTx/>
                <a:buNone/>
              </a:pPr>
              <a:r>
                <a:rPr lang="en-GB" altLang="en-US" sz="2000" kern="0" dirty="0"/>
                <a:t>MOE problems involve a set of (conflicting) </a:t>
              </a:r>
              <a:r>
                <a:rPr lang="en-GB" altLang="en-US" sz="2000" b="1" kern="0" dirty="0"/>
                <a:t>objectives</a:t>
              </a:r>
              <a:r>
                <a:rPr lang="en-GB" altLang="en-US" sz="2000" kern="0" dirty="0"/>
                <a:t> for the same area</a:t>
              </a:r>
            </a:p>
            <a:p>
              <a:r>
                <a:rPr lang="en-GB" altLang="en-US" sz="2000" kern="0" dirty="0"/>
                <a:t>usually conflicting land use</a:t>
              </a:r>
            </a:p>
            <a:p>
              <a:r>
                <a:rPr lang="en-GB" altLang="en-US" sz="2000" kern="0" dirty="0"/>
                <a:t>which objectives can be realised </a:t>
              </a:r>
              <a:r>
                <a:rPr lang="en-GB" altLang="en-US" sz="2000" b="1" kern="0" dirty="0"/>
                <a:t>where</a:t>
              </a:r>
              <a:r>
                <a:rPr lang="en-GB" altLang="en-US" sz="2000" kern="0" dirty="0"/>
                <a:t>?</a:t>
              </a:r>
            </a:p>
            <a:p>
              <a:pPr marL="0" indent="0">
                <a:spcAft>
                  <a:spcPts val="600"/>
                </a:spcAft>
                <a:buFontTx/>
                <a:buNone/>
              </a:pPr>
              <a:endParaRPr lang="en-US" altLang="en-US" b="1" i="1" kern="0" dirty="0"/>
            </a:p>
          </p:txBody>
        </p:sp>
      </p:grpSp>
      <p:sp>
        <p:nvSpPr>
          <p:cNvPr id="8" name="TextBox 7"/>
          <p:cNvSpPr txBox="1"/>
          <p:nvPr/>
        </p:nvSpPr>
        <p:spPr>
          <a:xfrm>
            <a:off x="5868144" y="3068960"/>
            <a:ext cx="2963168" cy="1224136"/>
          </a:xfrm>
          <a:prstGeom prst="rect">
            <a:avLst/>
          </a:prstGeom>
          <a:solidFill>
            <a:srgbClr val="FFFF99"/>
          </a:solidFill>
          <a:ln w="76200" cap="rnd">
            <a:solidFill>
              <a:srgbClr val="FF9900"/>
            </a:solidFill>
            <a:bevel/>
          </a:ln>
        </p:spPr>
        <p:txBody>
          <a:bodyPr wrap="square" rtlCol="0" anchor="ctr" anchorCtr="0">
            <a:noAutofit/>
          </a:bodyPr>
          <a:lstStyle/>
          <a:p>
            <a:pPr algn="ctr"/>
            <a:r>
              <a:rPr lang="en-GB" i="1" dirty="0">
                <a:solidFill>
                  <a:srgbClr val="C00000"/>
                </a:solidFill>
                <a:latin typeface="Arial" panose="020B0604020202020204" pitchFamily="34" charset="0"/>
                <a:ea typeface="GulimChe" panose="020B0609000101010101" pitchFamily="49" charset="-127"/>
                <a:cs typeface="Arial" panose="020B0604020202020204" pitchFamily="34" charset="0"/>
              </a:rPr>
              <a:t>Examples from your own life?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3F3D1"/>
        </a:solidFill>
        <a:effectLst/>
      </p:bgPr>
    </p:bg>
    <p:spTree>
      <p:nvGrpSpPr>
        <p:cNvPr id="1" name=""/>
        <p:cNvGrpSpPr/>
        <p:nvPr/>
      </p:nvGrpSpPr>
      <p:grpSpPr>
        <a:xfrm>
          <a:off x="0" y="0"/>
          <a:ext cx="0" cy="0"/>
          <a:chOff x="0" y="0"/>
          <a:chExt cx="0" cy="0"/>
        </a:xfrm>
      </p:grpSpPr>
      <p:sp>
        <p:nvSpPr>
          <p:cNvPr id="46082" name="Title 1"/>
          <p:cNvSpPr>
            <a:spLocks noGrp="1"/>
          </p:cNvSpPr>
          <p:nvPr>
            <p:ph type="title"/>
          </p:nvPr>
        </p:nvSpPr>
        <p:spPr>
          <a:xfrm>
            <a:off x="0" y="-26988"/>
            <a:ext cx="9144000" cy="935038"/>
          </a:xfrm>
          <a:solidFill>
            <a:srgbClr val="92D050"/>
          </a:solidFill>
        </p:spPr>
        <p:txBody>
          <a:bodyPr/>
          <a:lstStyle/>
          <a:p>
            <a:r>
              <a:rPr lang="en-GB" altLang="en-US" noProof="0" dirty="0" smtClean="0"/>
              <a:t>  Checkpoint: MCA</a:t>
            </a:r>
            <a:endParaRPr lang="en-GB" altLang="en-US" noProof="0" dirty="0"/>
          </a:p>
        </p:txBody>
      </p:sp>
      <p:sp>
        <p:nvSpPr>
          <p:cNvPr id="4" name="Content Placeholder 3"/>
          <p:cNvSpPr>
            <a:spLocks noGrp="1"/>
          </p:cNvSpPr>
          <p:nvPr>
            <p:ph idx="1"/>
          </p:nvPr>
        </p:nvSpPr>
        <p:spPr>
          <a:xfrm>
            <a:off x="304800" y="981075"/>
            <a:ext cx="8839200" cy="5761038"/>
          </a:xfrm>
        </p:spPr>
        <p:txBody>
          <a:bodyPr/>
          <a:lstStyle/>
          <a:p>
            <a:pPr marL="0" indent="0">
              <a:spcBef>
                <a:spcPts val="900"/>
              </a:spcBef>
              <a:buNone/>
              <a:tabLst>
                <a:tab pos="360000" algn="l"/>
              </a:tabLst>
            </a:pPr>
            <a:r>
              <a:rPr lang="en-GB" altLang="en-US" sz="1300" noProof="0" dirty="0"/>
              <a:t>You are able to…</a:t>
            </a:r>
          </a:p>
          <a:p>
            <a:pPr>
              <a:spcBef>
                <a:spcPts val="900"/>
              </a:spcBef>
              <a:buFont typeface="+mj-lt"/>
              <a:buAutoNum type="arabicPeriod"/>
              <a:tabLst>
                <a:tab pos="360000" algn="l"/>
              </a:tabLst>
            </a:pPr>
            <a:r>
              <a:rPr lang="en-GB" altLang="en-US" sz="1300" noProof="0" dirty="0"/>
              <a:t>explain what </a:t>
            </a:r>
            <a:r>
              <a:rPr lang="en-GB" altLang="en-US" sz="1300" i="1" noProof="0" dirty="0"/>
              <a:t>suitability analysis, MCA, MOE, susceptibility mapping, and suitability maps</a:t>
            </a:r>
            <a:r>
              <a:rPr lang="en-GB" altLang="en-US" sz="1300" noProof="0" dirty="0"/>
              <a:t>  are.</a:t>
            </a:r>
          </a:p>
          <a:p>
            <a:pPr>
              <a:spcBef>
                <a:spcPts val="900"/>
              </a:spcBef>
              <a:buFont typeface="+mj-lt"/>
              <a:buAutoNum type="arabicPeriod"/>
              <a:tabLst>
                <a:tab pos="360000" algn="l"/>
              </a:tabLst>
            </a:pPr>
            <a:r>
              <a:rPr lang="en-GB" altLang="en-US" sz="1300" noProof="0" dirty="0"/>
              <a:t>describe typical situations – of different types – where a MCE is a useful decision making tool.</a:t>
            </a:r>
          </a:p>
          <a:p>
            <a:pPr>
              <a:spcBef>
                <a:spcPts val="900"/>
              </a:spcBef>
              <a:buFont typeface="+mj-lt"/>
              <a:buAutoNum type="arabicPeriod"/>
              <a:tabLst>
                <a:tab pos="360000" algn="l"/>
              </a:tabLst>
            </a:pPr>
            <a:r>
              <a:rPr lang="en-GB" altLang="en-US" sz="1300" noProof="0" dirty="0"/>
              <a:t>name and describe the steps of a MCA process.</a:t>
            </a:r>
          </a:p>
          <a:p>
            <a:pPr>
              <a:spcBef>
                <a:spcPts val="900"/>
              </a:spcBef>
              <a:buFont typeface="+mj-lt"/>
              <a:buAutoNum type="arabicPeriod"/>
              <a:tabLst>
                <a:tab pos="360000" algn="l"/>
              </a:tabLst>
            </a:pPr>
            <a:r>
              <a:rPr lang="en-GB" altLang="en-US" sz="1300" noProof="0" dirty="0"/>
              <a:t>for a given situation, define the problem, find criteria, and operationalise, reclassify and standardise them.</a:t>
            </a:r>
          </a:p>
          <a:p>
            <a:pPr>
              <a:spcBef>
                <a:spcPts val="900"/>
              </a:spcBef>
              <a:buFont typeface="+mj-lt"/>
              <a:buAutoNum type="arabicPeriod"/>
              <a:tabLst>
                <a:tab pos="360000" algn="l"/>
              </a:tabLst>
            </a:pPr>
            <a:r>
              <a:rPr lang="en-GB" altLang="en-US" sz="1300" noProof="0" dirty="0"/>
              <a:t>explain why data operationalisation and integration are needed, and how this is done.</a:t>
            </a:r>
          </a:p>
          <a:p>
            <a:pPr>
              <a:spcBef>
                <a:spcPts val="900"/>
              </a:spcBef>
              <a:buFont typeface="+mj-lt"/>
              <a:buAutoNum type="arabicPeriod"/>
              <a:tabLst>
                <a:tab pos="360000" algn="l"/>
              </a:tabLst>
            </a:pPr>
            <a:r>
              <a:rPr lang="en-GB" altLang="en-US" sz="1300" noProof="0" dirty="0"/>
              <a:t>name different aggregation methods, explain the advantages and disadvantages of each, and under what circumstances they are appropriate.</a:t>
            </a:r>
          </a:p>
          <a:p>
            <a:pPr>
              <a:spcBef>
                <a:spcPts val="900"/>
              </a:spcBef>
              <a:buFont typeface="+mj-lt"/>
              <a:buAutoNum type="arabicPeriod"/>
              <a:tabLst>
                <a:tab pos="360000" algn="l"/>
              </a:tabLst>
            </a:pPr>
            <a:r>
              <a:rPr lang="en-GB" altLang="en-US" sz="1300" noProof="0" dirty="0"/>
              <a:t>explain Boolean operations (using Venn diagrams), and describe the characteristics of a Boolean overlay.</a:t>
            </a:r>
          </a:p>
          <a:p>
            <a:pPr>
              <a:spcBef>
                <a:spcPts val="900"/>
              </a:spcBef>
              <a:buFont typeface="+mj-lt"/>
              <a:buAutoNum type="arabicPeriod"/>
              <a:tabLst>
                <a:tab pos="360000" algn="l"/>
              </a:tabLst>
            </a:pPr>
            <a:r>
              <a:rPr lang="en-GB" altLang="en-US" sz="1300" noProof="0" dirty="0"/>
              <a:t>describe and explain a weighted data aggregation process and its characteristics.</a:t>
            </a:r>
          </a:p>
          <a:p>
            <a:pPr>
              <a:spcBef>
                <a:spcPts val="900"/>
              </a:spcBef>
              <a:buFont typeface="+mj-lt"/>
              <a:buAutoNum type="arabicPeriod"/>
              <a:tabLst>
                <a:tab pos="360000" algn="l"/>
              </a:tabLst>
            </a:pPr>
            <a:r>
              <a:rPr lang="en-GB" altLang="en-US" sz="1300" noProof="0" dirty="0"/>
              <a:t>name and explain different methods to assign weights to criteria, and under what circumstances they are appropriate.</a:t>
            </a:r>
          </a:p>
          <a:p>
            <a:pPr>
              <a:spcBef>
                <a:spcPts val="900"/>
              </a:spcBef>
              <a:buFont typeface="+mj-lt"/>
              <a:buAutoNum type="arabicPeriod"/>
              <a:tabLst>
                <a:tab pos="360000" algn="l"/>
              </a:tabLst>
            </a:pPr>
            <a:r>
              <a:rPr lang="en-GB" altLang="en-US" sz="1300" noProof="0" dirty="0"/>
              <a:t>compute the weights for criteria of a given problem using different methods.</a:t>
            </a:r>
          </a:p>
          <a:p>
            <a:pPr>
              <a:spcBef>
                <a:spcPts val="900"/>
              </a:spcBef>
              <a:buFont typeface="+mj-lt"/>
              <a:buAutoNum type="arabicPeriod"/>
              <a:tabLst>
                <a:tab pos="360000" algn="l"/>
              </a:tabLst>
            </a:pPr>
            <a:r>
              <a:rPr lang="en-GB" altLang="en-US" sz="1300" noProof="0" dirty="0"/>
              <a:t>characterise the differences between raster and vector overlay, and give examples for each method.</a:t>
            </a:r>
          </a:p>
          <a:p>
            <a:pPr>
              <a:spcBef>
                <a:spcPts val="900"/>
              </a:spcBef>
              <a:buFont typeface="+mj-lt"/>
              <a:buAutoNum type="arabicPeriod"/>
              <a:tabLst>
                <a:tab pos="360000" algn="l"/>
              </a:tabLst>
            </a:pPr>
            <a:r>
              <a:rPr lang="en-GB" altLang="en-US" sz="1300" noProof="0" dirty="0"/>
              <a:t>explain what the term </a:t>
            </a:r>
            <a:r>
              <a:rPr lang="en-GB" altLang="en-US" sz="1300" i="1" noProof="0" dirty="0"/>
              <a:t>sensitivity</a:t>
            </a:r>
            <a:r>
              <a:rPr lang="en-GB" altLang="en-US" sz="1300" noProof="0" dirty="0"/>
              <a:t>  means in a MCA process, and why this is important.</a:t>
            </a:r>
          </a:p>
          <a:p>
            <a:pPr>
              <a:spcBef>
                <a:spcPts val="900"/>
              </a:spcBef>
              <a:buFont typeface="+mj-lt"/>
              <a:buAutoNum type="arabicPeriod"/>
              <a:tabLst>
                <a:tab pos="360000" algn="l"/>
              </a:tabLst>
            </a:pPr>
            <a:r>
              <a:rPr lang="en-GB" altLang="en-US" sz="1300" noProof="0" dirty="0"/>
              <a:t>describe what a typical outcome of a MCE could be, and what it should include.</a:t>
            </a:r>
          </a:p>
          <a:p>
            <a:pPr>
              <a:spcBef>
                <a:spcPts val="900"/>
              </a:spcBef>
              <a:buFont typeface="+mj-lt"/>
              <a:buAutoNum type="arabicPeriod"/>
              <a:tabLst>
                <a:tab pos="360000" algn="l"/>
              </a:tabLst>
            </a:pPr>
            <a:r>
              <a:rPr lang="en-GB" altLang="en-US" sz="1300" noProof="0" dirty="0"/>
              <a:t>show typical error sources (problems) in a MCA process, and explain how these can be avoided.</a:t>
            </a:r>
          </a:p>
          <a:p>
            <a:pPr>
              <a:spcBef>
                <a:spcPts val="900"/>
              </a:spcBef>
              <a:buFont typeface="+mj-lt"/>
              <a:buAutoNum type="arabicPeriod"/>
              <a:tabLst>
                <a:tab pos="360000" algn="l"/>
              </a:tabLst>
            </a:pPr>
            <a:r>
              <a:rPr lang="en-GB" altLang="en-US" sz="1300" noProof="0" dirty="0"/>
              <a:t>explain the difference between heuristic and statistical methods for susceptibility mapping.</a:t>
            </a:r>
          </a:p>
          <a:p>
            <a:pPr>
              <a:spcBef>
                <a:spcPts val="900"/>
              </a:spcBef>
              <a:buFont typeface="+mj-lt"/>
              <a:buAutoNum type="arabicPeriod"/>
              <a:tabLst>
                <a:tab pos="360000" algn="l"/>
              </a:tabLst>
            </a:pPr>
            <a:endParaRPr lang="en-GB" altLang="en-US" sz="1300" noProof="0" dirty="0"/>
          </a:p>
          <a:p>
            <a:pPr>
              <a:spcBef>
                <a:spcPts val="900"/>
              </a:spcBef>
              <a:buFont typeface="+mj-lt"/>
              <a:buAutoNum type="arabicPeriod"/>
              <a:tabLst>
                <a:tab pos="360000" algn="l"/>
              </a:tabLst>
            </a:pPr>
            <a:endParaRPr lang="en-GB" altLang="en-US" sz="1300" noProof="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04800" y="4724400"/>
            <a:ext cx="8587680" cy="1873250"/>
          </a:xfrm>
        </p:spPr>
        <p:txBody>
          <a:bodyPr/>
          <a:lstStyle/>
          <a:p>
            <a:r>
              <a:rPr lang="en-GB" noProof="0" dirty="0" smtClean="0"/>
              <a:t>Goals: </a:t>
            </a:r>
          </a:p>
          <a:p>
            <a:pPr marL="285750" indent="-285750">
              <a:buFontTx/>
              <a:buChar char="-"/>
            </a:pPr>
            <a:r>
              <a:rPr lang="en-GB" noProof="0" dirty="0" smtClean="0"/>
              <a:t>Learn how to take informed decisions (in a geo job)</a:t>
            </a:r>
          </a:p>
          <a:p>
            <a:pPr marL="285750" indent="-285750">
              <a:buFontTx/>
              <a:buChar char="-"/>
            </a:pPr>
            <a:r>
              <a:rPr lang="en-GB" noProof="0" dirty="0" smtClean="0"/>
              <a:t>Use a wide range of GIS data and tools</a:t>
            </a:r>
          </a:p>
          <a:p>
            <a:pPr marL="285750" indent="-285750">
              <a:buFontTx/>
              <a:buChar char="-"/>
            </a:pPr>
            <a:r>
              <a:rPr lang="en-GB" noProof="0" dirty="0" smtClean="0"/>
              <a:t>Present the project and write a report just as you would do as a GIS consultant</a:t>
            </a:r>
          </a:p>
          <a:p>
            <a:endParaRPr lang="en-GB" noProof="0" dirty="0"/>
          </a:p>
        </p:txBody>
      </p:sp>
      <p:sp>
        <p:nvSpPr>
          <p:cNvPr id="6" name="Rectangle 2"/>
          <p:cNvSpPr txBox="1">
            <a:spLocks noChangeArrowheads="1"/>
          </p:cNvSpPr>
          <p:nvPr/>
        </p:nvSpPr>
        <p:spPr bwMode="auto">
          <a:xfrm>
            <a:off x="3492500" y="2108200"/>
            <a:ext cx="55435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altLang="en-US" sz="5200" kern="0" dirty="0"/>
              <a:t>MCA </a:t>
            </a:r>
            <a:r>
              <a:rPr lang="nb-NO" altLang="en-US" sz="5200" kern="0" dirty="0" err="1"/>
              <a:t>project</a:t>
            </a:r>
            <a:endParaRPr lang="nb-NO" altLang="en-US" sz="5200" kern="0" dirty="0"/>
          </a:p>
        </p:txBody>
      </p:sp>
    </p:spTree>
    <p:extLst>
      <p:ext uri="{BB962C8B-B14F-4D97-AF65-F5344CB8AC3E}">
        <p14:creationId xmlns:p14="http://schemas.microsoft.com/office/powerpoint/2010/main" val="8544417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152" y="688976"/>
            <a:ext cx="7696200" cy="1143000"/>
          </a:xfrm>
        </p:spPr>
        <p:txBody>
          <a:bodyPr/>
          <a:lstStyle/>
          <a:p>
            <a:r>
              <a:rPr lang="en-GB" noProof="0" dirty="0" smtClean="0"/>
              <a:t>TUESDAY:</a:t>
            </a:r>
            <a:endParaRPr lang="en-GB" noProof="0" dirty="0"/>
          </a:p>
        </p:txBody>
      </p:sp>
      <p:sp>
        <p:nvSpPr>
          <p:cNvPr id="3" name="Content Placeholder 2"/>
          <p:cNvSpPr>
            <a:spLocks noGrp="1"/>
          </p:cNvSpPr>
          <p:nvPr>
            <p:ph idx="1"/>
          </p:nvPr>
        </p:nvSpPr>
        <p:spPr>
          <a:xfrm>
            <a:off x="368152" y="2060576"/>
            <a:ext cx="3907160" cy="4459288"/>
          </a:xfrm>
        </p:spPr>
        <p:txBody>
          <a:bodyPr/>
          <a:lstStyle/>
          <a:p>
            <a:r>
              <a:rPr lang="en-GB" noProof="0" dirty="0" smtClean="0"/>
              <a:t>Make groups:</a:t>
            </a:r>
          </a:p>
          <a:p>
            <a:pPr lvl="1"/>
            <a:r>
              <a:rPr lang="en-GB" noProof="0" dirty="0" smtClean="0"/>
              <a:t>BSc: (up to) 2 people</a:t>
            </a:r>
          </a:p>
          <a:p>
            <a:pPr lvl="1"/>
            <a:r>
              <a:rPr lang="en-GB" noProof="0" dirty="0" smtClean="0"/>
              <a:t>MSc: </a:t>
            </a:r>
            <a:r>
              <a:rPr lang="en-GB" noProof="0" dirty="0" smtClean="0"/>
              <a:t>solo</a:t>
            </a:r>
            <a:endParaRPr lang="en-GB" noProof="0" dirty="0" smtClean="0"/>
          </a:p>
          <a:p>
            <a:r>
              <a:rPr lang="en-GB" noProof="0" dirty="0" smtClean="0"/>
              <a:t>Find a project idea</a:t>
            </a:r>
          </a:p>
          <a:p>
            <a:pPr marL="0" indent="0">
              <a:buNone/>
            </a:pPr>
            <a:r>
              <a:rPr lang="en-GB" noProof="0" dirty="0" smtClean="0">
                <a:sym typeface="Wingdings" panose="05000000000000000000" pitchFamily="2" charset="2"/>
              </a:rPr>
              <a:t></a:t>
            </a:r>
            <a:r>
              <a:rPr lang="en-GB" noProof="0" dirty="0" smtClean="0"/>
              <a:t> Research question</a:t>
            </a:r>
          </a:p>
          <a:p>
            <a:r>
              <a:rPr lang="en-GB" noProof="0" dirty="0" smtClean="0"/>
              <a:t>Find ca. 3 criteria</a:t>
            </a:r>
          </a:p>
          <a:p>
            <a:r>
              <a:rPr lang="en-GB" noProof="0" dirty="0" smtClean="0"/>
              <a:t>Prepare 2-slide presentation for other groups</a:t>
            </a:r>
          </a:p>
          <a:p>
            <a:endParaRPr lang="en-GB" noProof="0" dirty="0"/>
          </a:p>
        </p:txBody>
      </p:sp>
      <p:sp>
        <p:nvSpPr>
          <p:cNvPr id="5" name="Title 1"/>
          <p:cNvSpPr txBox="1">
            <a:spLocks/>
          </p:cNvSpPr>
          <p:nvPr/>
        </p:nvSpPr>
        <p:spPr bwMode="auto">
          <a:xfrm>
            <a:off x="4283968" y="689248"/>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kern="0" dirty="0" smtClean="0"/>
              <a:t>WEDNESDAY:</a:t>
            </a:r>
            <a:endParaRPr lang="nb-NO" kern="0" dirty="0"/>
          </a:p>
        </p:txBody>
      </p:sp>
      <p:sp>
        <p:nvSpPr>
          <p:cNvPr id="6" name="Content Placeholder 2"/>
          <p:cNvSpPr txBox="1">
            <a:spLocks/>
          </p:cNvSpPr>
          <p:nvPr/>
        </p:nvSpPr>
        <p:spPr bwMode="auto">
          <a:xfrm>
            <a:off x="4067944" y="2060576"/>
            <a:ext cx="4896544" cy="445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a:lstStyle>
          <a:p>
            <a:r>
              <a:rPr lang="nb-NO" kern="0" dirty="0" err="1" smtClean="0"/>
              <a:t>Give</a:t>
            </a:r>
            <a:r>
              <a:rPr lang="nb-NO" kern="0" dirty="0" smtClean="0"/>
              <a:t> </a:t>
            </a:r>
            <a:r>
              <a:rPr lang="nb-NO" kern="0" dirty="0" err="1" smtClean="0"/>
              <a:t>presentations</a:t>
            </a:r>
            <a:r>
              <a:rPr lang="nb-NO" kern="0" dirty="0" smtClean="0"/>
              <a:t>!</a:t>
            </a:r>
            <a:endParaRPr lang="nb-NO" kern="0" dirty="0"/>
          </a:p>
          <a:p>
            <a:r>
              <a:rPr lang="nb-NO" kern="0" dirty="0"/>
              <a:t>0.5-page </a:t>
            </a:r>
            <a:r>
              <a:rPr lang="nb-NO" kern="0" dirty="0" err="1"/>
              <a:t>project</a:t>
            </a:r>
            <a:r>
              <a:rPr lang="nb-NO" kern="0" dirty="0"/>
              <a:t> </a:t>
            </a:r>
            <a:r>
              <a:rPr lang="nb-NO" kern="0" dirty="0" err="1"/>
              <a:t>description</a:t>
            </a:r>
            <a:r>
              <a:rPr lang="nb-NO" kern="0" dirty="0"/>
              <a:t>:</a:t>
            </a:r>
            <a:br>
              <a:rPr lang="nb-NO" kern="0" dirty="0"/>
            </a:br>
            <a:r>
              <a:rPr lang="nb-NO" kern="0" dirty="0"/>
              <a:t>Group </a:t>
            </a:r>
            <a:r>
              <a:rPr lang="nb-NO" kern="0" dirty="0" err="1"/>
              <a:t>members</a:t>
            </a:r>
            <a:r>
              <a:rPr lang="nb-NO" kern="0" dirty="0"/>
              <a:t>, </a:t>
            </a:r>
            <a:r>
              <a:rPr lang="nb-NO" kern="0" dirty="0" err="1"/>
              <a:t>research</a:t>
            </a:r>
            <a:r>
              <a:rPr lang="nb-NO" kern="0" dirty="0"/>
              <a:t> </a:t>
            </a:r>
            <a:r>
              <a:rPr lang="nb-NO" kern="0" dirty="0" err="1"/>
              <a:t>question</a:t>
            </a:r>
            <a:r>
              <a:rPr lang="nb-NO" kern="0" dirty="0"/>
              <a:t>, </a:t>
            </a:r>
            <a:r>
              <a:rPr lang="nb-NO" kern="0" dirty="0" err="1" smtClean="0"/>
              <a:t>criteria</a:t>
            </a:r>
            <a:endParaRPr lang="nb-NO" kern="0" dirty="0" smtClean="0"/>
          </a:p>
          <a:p>
            <a:pPr marL="0" indent="0">
              <a:buNone/>
            </a:pPr>
            <a:r>
              <a:rPr lang="nb-NO" kern="0" dirty="0" smtClean="0">
                <a:sym typeface="Wingdings" panose="05000000000000000000" pitchFamily="2" charset="2"/>
              </a:rPr>
              <a:t> </a:t>
            </a:r>
            <a:r>
              <a:rPr lang="nb-NO" kern="0" dirty="0" smtClean="0">
                <a:solidFill>
                  <a:srgbClr val="FF0000"/>
                </a:solidFill>
                <a:sym typeface="Wingdings" panose="05000000000000000000" pitchFamily="2" charset="2"/>
              </a:rPr>
              <a:t>Deadline </a:t>
            </a:r>
            <a:r>
              <a:rPr lang="nb-NO" kern="0" dirty="0" err="1" smtClean="0">
                <a:solidFill>
                  <a:srgbClr val="FF0000"/>
                </a:solidFill>
                <a:sym typeface="Wingdings" panose="05000000000000000000" pitchFamily="2" charset="2"/>
              </a:rPr>
              <a:t>Sunday</a:t>
            </a:r>
            <a:r>
              <a:rPr lang="nb-NO" kern="0" dirty="0" smtClean="0">
                <a:solidFill>
                  <a:srgbClr val="FF0000"/>
                </a:solidFill>
                <a:sym typeface="Wingdings" panose="05000000000000000000" pitchFamily="2" charset="2"/>
              </a:rPr>
              <a:t> (2025-03-16)</a:t>
            </a:r>
            <a:endParaRPr lang="nb-NO" kern="0" dirty="0">
              <a:solidFill>
                <a:srgbClr val="FF0000"/>
              </a:solidFill>
            </a:endParaRPr>
          </a:p>
          <a:p>
            <a:pPr marL="0" indent="0">
              <a:buNone/>
            </a:pPr>
            <a:r>
              <a:rPr lang="nb-NO" kern="0" dirty="0" smtClean="0">
                <a:sym typeface="Wingdings" panose="05000000000000000000" pitchFamily="2" charset="2"/>
              </a:rPr>
              <a:t></a:t>
            </a:r>
            <a:r>
              <a:rPr lang="nb-NO" kern="0" dirty="0" smtClean="0"/>
              <a:t> </a:t>
            </a:r>
            <a:r>
              <a:rPr lang="nb-NO" kern="0" dirty="0" err="1" smtClean="0"/>
              <a:t>You’ll</a:t>
            </a:r>
            <a:r>
              <a:rPr lang="nb-NO" kern="0" dirty="0" smtClean="0"/>
              <a:t> </a:t>
            </a:r>
            <a:r>
              <a:rPr lang="nb-NO" kern="0" dirty="0" err="1"/>
              <a:t>get</a:t>
            </a:r>
            <a:r>
              <a:rPr lang="nb-NO" kern="0" dirty="0"/>
              <a:t> </a:t>
            </a:r>
            <a:r>
              <a:rPr lang="nb-NO" kern="0" dirty="0" smtClean="0"/>
              <a:t>feedback</a:t>
            </a:r>
            <a:endParaRPr lang="nb-NO" kern="0" dirty="0"/>
          </a:p>
          <a:p>
            <a:r>
              <a:rPr lang="nb-NO" kern="0" dirty="0" err="1"/>
              <a:t>Find</a:t>
            </a:r>
            <a:r>
              <a:rPr lang="nb-NO" kern="0" dirty="0"/>
              <a:t> data and start </a:t>
            </a:r>
            <a:r>
              <a:rPr lang="nb-NO" kern="0" dirty="0" err="1"/>
              <a:t>reclassifying</a:t>
            </a:r>
            <a:r>
              <a:rPr lang="nb-NO" kern="0" dirty="0"/>
              <a:t> and </a:t>
            </a:r>
            <a:r>
              <a:rPr lang="nb-NO" kern="0" dirty="0" err="1"/>
              <a:t>integrating</a:t>
            </a:r>
            <a:endParaRPr lang="nb-NO" kern="0" dirty="0"/>
          </a:p>
          <a:p>
            <a:endParaRPr lang="nb-NO" kern="0" dirty="0"/>
          </a:p>
          <a:p>
            <a:endParaRPr lang="nb-NO" kern="0" dirty="0"/>
          </a:p>
        </p:txBody>
      </p:sp>
      <p:sp>
        <p:nvSpPr>
          <p:cNvPr id="4" name="TextBox 3"/>
          <p:cNvSpPr txBox="1"/>
          <p:nvPr/>
        </p:nvSpPr>
        <p:spPr>
          <a:xfrm>
            <a:off x="368152" y="5661248"/>
            <a:ext cx="8380312" cy="830997"/>
          </a:xfrm>
          <a:prstGeom prst="rect">
            <a:avLst/>
          </a:prstGeom>
          <a:noFill/>
        </p:spPr>
        <p:txBody>
          <a:bodyPr wrap="square" rtlCol="0">
            <a:spAutoFit/>
          </a:bodyPr>
          <a:lstStyle/>
          <a:p>
            <a:pPr algn="ctr"/>
            <a:r>
              <a:rPr lang="nb-NO" dirty="0" smtClean="0">
                <a:solidFill>
                  <a:srgbClr val="FF0000"/>
                </a:solidFill>
              </a:rPr>
              <a:t>IF YOU’RE NOT PRESENT FOR THE LAB SESSIONS, BEEF UP YOUR PROJECT DESCRIPTION TO A FULL PAGE</a:t>
            </a:r>
            <a:endParaRPr lang="en-US" dirty="0">
              <a:solidFill>
                <a:srgbClr val="FF0000"/>
              </a:solidFill>
            </a:endParaRPr>
          </a:p>
        </p:txBody>
      </p:sp>
    </p:spTree>
    <p:extLst>
      <p:ext uri="{BB962C8B-B14F-4D97-AF65-F5344CB8AC3E}">
        <p14:creationId xmlns:p14="http://schemas.microsoft.com/office/powerpoint/2010/main" val="147737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38200"/>
            <a:ext cx="8515672" cy="1143000"/>
          </a:xfrm>
        </p:spPr>
        <p:txBody>
          <a:bodyPr/>
          <a:lstStyle/>
          <a:p>
            <a:r>
              <a:rPr lang="en-GB" noProof="0" dirty="0" smtClean="0"/>
              <a:t>Final output – </a:t>
            </a:r>
            <a:r>
              <a:rPr lang="en-GB" noProof="0" dirty="0" smtClean="0">
                <a:solidFill>
                  <a:srgbClr val="FF0000"/>
                </a:solidFill>
              </a:rPr>
              <a:t>40% of course grade</a:t>
            </a:r>
            <a:endParaRPr lang="en-GB" noProof="0" dirty="0">
              <a:solidFill>
                <a:srgbClr val="FF0000"/>
              </a:solidFill>
            </a:endParaRPr>
          </a:p>
        </p:txBody>
      </p:sp>
      <p:sp>
        <p:nvSpPr>
          <p:cNvPr id="3" name="Content Placeholder 2"/>
          <p:cNvSpPr>
            <a:spLocks noGrp="1"/>
          </p:cNvSpPr>
          <p:nvPr>
            <p:ph idx="1"/>
          </p:nvPr>
        </p:nvSpPr>
        <p:spPr>
          <a:xfrm>
            <a:off x="107504" y="2209800"/>
            <a:ext cx="8928992" cy="4459288"/>
          </a:xfrm>
        </p:spPr>
        <p:txBody>
          <a:bodyPr/>
          <a:lstStyle/>
          <a:p>
            <a:pPr marL="457200" indent="-457200">
              <a:buFont typeface="+mj-lt"/>
              <a:buAutoNum type="arabicPeriod"/>
            </a:pPr>
            <a:r>
              <a:rPr lang="en-GB" noProof="0" dirty="0" smtClean="0"/>
              <a:t>A complete report </a:t>
            </a:r>
            <a:r>
              <a:rPr lang="en-GB" noProof="0" dirty="0" smtClean="0">
                <a:sym typeface="Wingdings" panose="05000000000000000000" pitchFamily="2" charset="2"/>
              </a:rPr>
              <a:t> </a:t>
            </a:r>
            <a:r>
              <a:rPr lang="en-GB" noProof="0" dirty="0" smtClean="0">
                <a:solidFill>
                  <a:srgbClr val="FF0000"/>
                </a:solidFill>
                <a:sym typeface="Wingdings" panose="05000000000000000000" pitchFamily="2" charset="2"/>
              </a:rPr>
              <a:t>DEADLINE 2025-05-11</a:t>
            </a:r>
            <a:endParaRPr lang="en-GB" noProof="0" dirty="0" smtClean="0">
              <a:solidFill>
                <a:srgbClr val="FF0000"/>
              </a:solidFill>
            </a:endParaRPr>
          </a:p>
          <a:p>
            <a:pPr lvl="1">
              <a:buFont typeface="Wingdings" panose="05000000000000000000" pitchFamily="2" charset="2"/>
              <a:buChar char="§"/>
            </a:pPr>
            <a:r>
              <a:rPr lang="en-GB" noProof="0" dirty="0" smtClean="0"/>
              <a:t>Introduction of the question that you are trying to answer</a:t>
            </a:r>
          </a:p>
          <a:p>
            <a:pPr lvl="1">
              <a:buFont typeface="Wingdings" panose="05000000000000000000" pitchFamily="2" charset="2"/>
              <a:buChar char="§"/>
            </a:pPr>
            <a:r>
              <a:rPr lang="en-GB" noProof="0" dirty="0" smtClean="0"/>
              <a:t>Description of your process for each step of the MCA</a:t>
            </a:r>
          </a:p>
          <a:p>
            <a:pPr lvl="1">
              <a:buFont typeface="Wingdings" panose="05000000000000000000" pitchFamily="2" charset="2"/>
              <a:buChar char="§"/>
            </a:pPr>
            <a:r>
              <a:rPr lang="en-GB" noProof="0" dirty="0" smtClean="0"/>
              <a:t>Concluding with your recommendations</a:t>
            </a:r>
          </a:p>
          <a:p>
            <a:pPr marL="457200" indent="-457200">
              <a:buFont typeface="+mj-lt"/>
              <a:buAutoNum type="arabicPeriod"/>
            </a:pPr>
            <a:r>
              <a:rPr lang="en-GB" noProof="0" dirty="0" smtClean="0"/>
              <a:t>An online ArcGIS </a:t>
            </a:r>
            <a:r>
              <a:rPr lang="en-GB" noProof="0" dirty="0" err="1" smtClean="0"/>
              <a:t>Storymap</a:t>
            </a:r>
            <a:endParaRPr lang="en-GB" noProof="0" dirty="0" smtClean="0"/>
          </a:p>
          <a:p>
            <a:pPr marL="457200" indent="-457200">
              <a:buFont typeface="+mj-lt"/>
              <a:buAutoNum type="arabicPeriod"/>
            </a:pPr>
            <a:r>
              <a:rPr lang="en-GB" noProof="0" dirty="0" smtClean="0"/>
              <a:t>A poster to advertise your recommendation to the public that it would affect</a:t>
            </a:r>
          </a:p>
          <a:p>
            <a:pPr marL="457200" indent="-457200">
              <a:buFont typeface="+mj-lt"/>
              <a:buAutoNum type="arabicPeriod"/>
            </a:pPr>
            <a:r>
              <a:rPr lang="en-GB" noProof="0" dirty="0" smtClean="0"/>
              <a:t>[</a:t>
            </a:r>
            <a:r>
              <a:rPr lang="en-GB" noProof="0" dirty="0" smtClean="0">
                <a:solidFill>
                  <a:srgbClr val="FFC000"/>
                </a:solidFill>
              </a:rPr>
              <a:t>GEO4460 or voluntarily</a:t>
            </a:r>
            <a:r>
              <a:rPr lang="en-GB" noProof="0" dirty="0" smtClean="0"/>
              <a:t>]</a:t>
            </a:r>
            <a:r>
              <a:rPr lang="en-GB" noProof="0" dirty="0" smtClean="0">
                <a:solidFill>
                  <a:srgbClr val="FFC000"/>
                </a:solidFill>
              </a:rPr>
              <a:t> </a:t>
            </a:r>
            <a:r>
              <a:rPr lang="en-GB" noProof="0" dirty="0" smtClean="0"/>
              <a:t>10min presentation targeted at the ‘client’ in your scenario, 5min Q&amp;A (2025-05-(20|21|27|28))</a:t>
            </a:r>
          </a:p>
        </p:txBody>
      </p:sp>
    </p:spTree>
    <p:extLst>
      <p:ext uri="{BB962C8B-B14F-4D97-AF65-F5344CB8AC3E}">
        <p14:creationId xmlns:p14="http://schemas.microsoft.com/office/powerpoint/2010/main" val="39275276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Grading</a:t>
            </a:r>
            <a:endParaRPr lang="en-US" dirty="0"/>
          </a:p>
        </p:txBody>
      </p:sp>
      <p:sp>
        <p:nvSpPr>
          <p:cNvPr id="3" name="Content Placeholder 2"/>
          <p:cNvSpPr>
            <a:spLocks noGrp="1"/>
          </p:cNvSpPr>
          <p:nvPr>
            <p:ph idx="1"/>
          </p:nvPr>
        </p:nvSpPr>
        <p:spPr>
          <a:xfrm>
            <a:off x="304800" y="2209800"/>
            <a:ext cx="8731696" cy="4459288"/>
          </a:xfrm>
        </p:spPr>
        <p:txBody>
          <a:bodyPr/>
          <a:lstStyle/>
          <a:p>
            <a:pPr marL="0" indent="0" algn="ctr">
              <a:buNone/>
            </a:pPr>
            <a:r>
              <a:rPr lang="en-US" sz="2000" b="1" dirty="0"/>
              <a:t>The grade follows the </a:t>
            </a:r>
            <a:r>
              <a:rPr lang="en-US" sz="2000" b="1" i="1" dirty="0" smtClean="0">
                <a:solidFill>
                  <a:srgbClr val="C00000"/>
                </a:solidFill>
              </a:rPr>
              <a:t>Grade = Ambition </a:t>
            </a:r>
            <a:r>
              <a:rPr lang="en-US" sz="2000" b="1" i="1" dirty="0">
                <a:solidFill>
                  <a:srgbClr val="C00000"/>
                </a:solidFill>
              </a:rPr>
              <a:t>* Realization </a:t>
            </a:r>
            <a:r>
              <a:rPr lang="en-US" sz="2000" b="1" dirty="0"/>
              <a:t>concept, which encourages choosing a more complicated task</a:t>
            </a:r>
            <a:r>
              <a:rPr lang="en-US" sz="2000" b="1" dirty="0" smtClean="0"/>
              <a:t>.</a:t>
            </a:r>
          </a:p>
          <a:p>
            <a:pPr marL="0" indent="0" algn="ctr">
              <a:buNone/>
            </a:pPr>
            <a:endParaRPr lang="en-GB" sz="2000" b="1" i="1" dirty="0" smtClean="0">
              <a:solidFill>
                <a:srgbClr val="C00000"/>
              </a:solidFill>
            </a:endParaRPr>
          </a:p>
          <a:p>
            <a:pPr marL="0" indent="0" algn="ctr">
              <a:buNone/>
            </a:pPr>
            <a:r>
              <a:rPr lang="en-GB" sz="2000" b="1" i="1" dirty="0" smtClean="0">
                <a:solidFill>
                  <a:srgbClr val="C00000"/>
                </a:solidFill>
              </a:rPr>
              <a:t>Realization(GEO4460</a:t>
            </a:r>
            <a:r>
              <a:rPr lang="en-GB" sz="2000" b="1" i="1" dirty="0">
                <a:solidFill>
                  <a:srgbClr val="C00000"/>
                </a:solidFill>
              </a:rPr>
              <a:t>) = </a:t>
            </a:r>
            <a:endParaRPr lang="en-GB" sz="2000" b="1" i="1" dirty="0" smtClean="0">
              <a:solidFill>
                <a:srgbClr val="C00000"/>
              </a:solidFill>
            </a:endParaRPr>
          </a:p>
          <a:p>
            <a:pPr marL="0" indent="0" algn="ctr">
              <a:buNone/>
            </a:pPr>
            <a:r>
              <a:rPr lang="en-GB" sz="2000" b="1" i="1" dirty="0" smtClean="0">
                <a:solidFill>
                  <a:srgbClr val="C00000"/>
                </a:solidFill>
              </a:rPr>
              <a:t>0.6 </a:t>
            </a:r>
            <a:r>
              <a:rPr lang="en-GB" sz="2000" b="1" i="1" dirty="0">
                <a:solidFill>
                  <a:srgbClr val="C00000"/>
                </a:solidFill>
              </a:rPr>
              <a:t>* Report + 0.2 * Presentation + 0.1 * Poster + 0.1 * </a:t>
            </a:r>
            <a:r>
              <a:rPr lang="en-GB" sz="2000" b="1" i="1" dirty="0" err="1" smtClean="0">
                <a:solidFill>
                  <a:srgbClr val="C00000"/>
                </a:solidFill>
              </a:rPr>
              <a:t>StoryMap</a:t>
            </a:r>
            <a:endParaRPr lang="en-GB" sz="2000" b="1" i="1" dirty="0" smtClean="0">
              <a:solidFill>
                <a:srgbClr val="C00000"/>
              </a:solidFill>
            </a:endParaRPr>
          </a:p>
          <a:p>
            <a:pPr marL="0" indent="0" algn="ctr">
              <a:buNone/>
            </a:pPr>
            <a:endParaRPr lang="en-US" sz="2000" b="1" i="1" dirty="0">
              <a:solidFill>
                <a:srgbClr val="C00000"/>
              </a:solidFill>
            </a:endParaRPr>
          </a:p>
          <a:p>
            <a:pPr marL="0" indent="0" algn="ctr">
              <a:buNone/>
            </a:pPr>
            <a:r>
              <a:rPr lang="en-GB" sz="2000" b="1" i="1" dirty="0">
                <a:solidFill>
                  <a:srgbClr val="C00000"/>
                </a:solidFill>
              </a:rPr>
              <a:t>Realization(GEO3460) = </a:t>
            </a:r>
            <a:endParaRPr lang="en-GB" sz="2000" b="1" i="1" dirty="0" smtClean="0">
              <a:solidFill>
                <a:srgbClr val="C00000"/>
              </a:solidFill>
            </a:endParaRPr>
          </a:p>
          <a:p>
            <a:pPr marL="0" indent="0" algn="ctr">
              <a:buNone/>
            </a:pPr>
            <a:r>
              <a:rPr lang="en-GB" sz="2000" b="1" i="1" dirty="0" smtClean="0">
                <a:solidFill>
                  <a:srgbClr val="C00000"/>
                </a:solidFill>
              </a:rPr>
              <a:t>0.7 </a:t>
            </a:r>
            <a:r>
              <a:rPr lang="en-GB" sz="2000" b="1" i="1" dirty="0">
                <a:solidFill>
                  <a:srgbClr val="C00000"/>
                </a:solidFill>
              </a:rPr>
              <a:t>* Report + 0.15 * Poster + 0.15 * </a:t>
            </a:r>
            <a:r>
              <a:rPr lang="en-GB" sz="2000" b="1" i="1" dirty="0" err="1">
                <a:solidFill>
                  <a:srgbClr val="C00000"/>
                </a:solidFill>
              </a:rPr>
              <a:t>StoryMap</a:t>
            </a:r>
            <a:endParaRPr lang="en-US" sz="2000" b="1" i="1" dirty="0">
              <a:solidFill>
                <a:srgbClr val="C00000"/>
              </a:solidFill>
            </a:endParaRPr>
          </a:p>
          <a:p>
            <a:endParaRPr lang="en-US" dirty="0"/>
          </a:p>
        </p:txBody>
      </p:sp>
    </p:spTree>
    <p:extLst>
      <p:ext uri="{BB962C8B-B14F-4D97-AF65-F5344CB8AC3E}">
        <p14:creationId xmlns:p14="http://schemas.microsoft.com/office/powerpoint/2010/main" val="35241363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GB" dirty="0" smtClean="0"/>
              <a:t>Nuclear </a:t>
            </a:r>
            <a:r>
              <a:rPr lang="en-GB" dirty="0"/>
              <a:t>Waste storage location – Real world </a:t>
            </a:r>
            <a:r>
              <a:rPr lang="en-GB" dirty="0" smtClean="0"/>
              <a:t>project</a:t>
            </a:r>
          </a:p>
          <a:p>
            <a:r>
              <a:rPr lang="en-GB" dirty="0"/>
              <a:t>Wind Farm suitable location – GEO4460 – 2024</a:t>
            </a:r>
          </a:p>
          <a:p>
            <a:endParaRPr lang="en-GB" dirty="0"/>
          </a:p>
          <a:p>
            <a:endParaRPr lang="en-GB" noProof="0" dirty="0" smtClean="0"/>
          </a:p>
          <a:p>
            <a:endParaRPr lang="en-GB" noProof="0" dirty="0"/>
          </a:p>
        </p:txBody>
      </p:sp>
      <p:sp>
        <p:nvSpPr>
          <p:cNvPr id="6" name="Rectangle 2"/>
          <p:cNvSpPr txBox="1">
            <a:spLocks noChangeArrowheads="1"/>
          </p:cNvSpPr>
          <p:nvPr/>
        </p:nvSpPr>
        <p:spPr bwMode="auto">
          <a:xfrm>
            <a:off x="3492500" y="2108200"/>
            <a:ext cx="55435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altLang="en-US" sz="5200" kern="0" dirty="0"/>
              <a:t>MCA </a:t>
            </a:r>
            <a:r>
              <a:rPr lang="nb-NO" altLang="en-US" sz="5200" kern="0" dirty="0" err="1"/>
              <a:t>examples</a:t>
            </a:r>
            <a:endParaRPr lang="nb-NO" altLang="en-US" sz="5200" kern="0" dirty="0"/>
          </a:p>
        </p:txBody>
      </p:sp>
    </p:spTree>
    <p:extLst>
      <p:ext uri="{BB962C8B-B14F-4D97-AF65-F5344CB8AC3E}">
        <p14:creationId xmlns:p14="http://schemas.microsoft.com/office/powerpoint/2010/main" val="38196994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328"/>
            <a:ext cx="8885212" cy="936104"/>
          </a:xfrm>
          <a:solidFill>
            <a:schemeClr val="bg1"/>
          </a:solidFill>
        </p:spPr>
        <p:txBody>
          <a:bodyPr/>
          <a:lstStyle/>
          <a:p>
            <a:r>
              <a:rPr lang="en-GB" noProof="0" dirty="0"/>
              <a:t>MCA Example: Nuclear waste</a:t>
            </a:r>
          </a:p>
        </p:txBody>
      </p:sp>
      <p:sp>
        <p:nvSpPr>
          <p:cNvPr id="3" name="Content Placeholder 2"/>
          <p:cNvSpPr>
            <a:spLocks noGrp="1"/>
          </p:cNvSpPr>
          <p:nvPr>
            <p:ph idx="1"/>
          </p:nvPr>
        </p:nvSpPr>
        <p:spPr>
          <a:xfrm>
            <a:off x="5803404" y="806145"/>
            <a:ext cx="3340596" cy="4149080"/>
          </a:xfrm>
          <a:solidFill>
            <a:schemeClr val="bg1"/>
          </a:solidFill>
        </p:spPr>
        <p:txBody>
          <a:bodyPr/>
          <a:lstStyle/>
          <a:p>
            <a:pPr marL="0" indent="0">
              <a:buNone/>
            </a:pPr>
            <a:endParaRPr lang="en-GB" sz="2800" noProof="0" dirty="0">
              <a:latin typeface="+mj-lt"/>
            </a:endParaRPr>
          </a:p>
          <a:p>
            <a:pPr marL="0" indent="0">
              <a:buNone/>
            </a:pPr>
            <a:r>
              <a:rPr lang="en-GB" sz="2800" noProof="0" dirty="0">
                <a:latin typeface="+mj-lt"/>
              </a:rPr>
              <a:t>Goal: to find the best place to safely store nuclear waste for 1’000’000 years</a:t>
            </a:r>
          </a:p>
          <a:p>
            <a:pPr marL="0" indent="0">
              <a:buNone/>
            </a:pPr>
            <a:endParaRPr lang="en-GB" sz="2800" noProof="0" dirty="0">
              <a:latin typeface="+mj-lt"/>
            </a:endParaRPr>
          </a:p>
          <a:p>
            <a:pPr marL="0" lvl="0" indent="0">
              <a:buNone/>
            </a:pPr>
            <a:r>
              <a:rPr lang="en-GB" sz="3600" b="1" noProof="0" dirty="0">
                <a:solidFill>
                  <a:srgbClr val="000000"/>
                </a:solidFill>
              </a:rPr>
              <a:t>-&gt; How?</a:t>
            </a:r>
            <a:endParaRPr lang="en-GB" sz="3600" noProof="0" dirty="0">
              <a:solidFill>
                <a:srgbClr val="000000"/>
              </a:solidFill>
            </a:endParaRPr>
          </a:p>
          <a:p>
            <a:pPr marL="0" indent="0">
              <a:buNone/>
            </a:pPr>
            <a:endParaRPr lang="en-GB" sz="2800" noProof="0" dirty="0">
              <a:latin typeface="+mj-lt"/>
            </a:endParaRPr>
          </a:p>
          <a:p>
            <a:pPr marL="0" indent="0">
              <a:buNone/>
            </a:pPr>
            <a:r>
              <a:rPr lang="en-GB" sz="3600" b="1" noProof="0" dirty="0">
                <a:latin typeface="+mj-lt"/>
              </a:rPr>
              <a:t>					</a:t>
            </a:r>
          </a:p>
          <a:p>
            <a:pPr marL="0" indent="0">
              <a:buNone/>
            </a:pPr>
            <a:r>
              <a:rPr lang="en-GB" sz="3600" b="1" noProof="0" dirty="0">
                <a:latin typeface="+mj-lt"/>
              </a:rPr>
              <a:t>					</a:t>
            </a:r>
            <a:endParaRPr lang="en-GB" sz="3600" noProof="0" dirty="0"/>
          </a:p>
        </p:txBody>
      </p:sp>
      <p:pic>
        <p:nvPicPr>
          <p:cNvPr id="10" name="Picture 9">
            <a:extLst>
              <a:ext uri="{FF2B5EF4-FFF2-40B4-BE49-F238E27FC236}">
                <a16:creationId xmlns:a16="http://schemas.microsoft.com/office/drawing/2014/main" id="{53839ED3-0943-4D23-BED0-93B462FA4200}"/>
              </a:ext>
            </a:extLst>
          </p:cNvPr>
          <p:cNvPicPr>
            <a:picLocks noChangeAspect="1"/>
          </p:cNvPicPr>
          <p:nvPr/>
        </p:nvPicPr>
        <p:blipFill>
          <a:blip r:embed="rId2"/>
          <a:stretch>
            <a:fillRect/>
          </a:stretch>
        </p:blipFill>
        <p:spPr>
          <a:xfrm>
            <a:off x="47721" y="4790368"/>
            <a:ext cx="9048558" cy="1986269"/>
          </a:xfrm>
          <a:prstGeom prst="rect">
            <a:avLst/>
          </a:prstGeom>
        </p:spPr>
      </p:pic>
      <p:sp>
        <p:nvSpPr>
          <p:cNvPr id="4" name="Rectangle 3"/>
          <p:cNvSpPr/>
          <p:nvPr/>
        </p:nvSpPr>
        <p:spPr>
          <a:xfrm>
            <a:off x="-20640" y="4955225"/>
            <a:ext cx="2180659" cy="246221"/>
          </a:xfrm>
          <a:prstGeom prst="rect">
            <a:avLst/>
          </a:prstGeom>
        </p:spPr>
        <p:txBody>
          <a:bodyPr wrap="square">
            <a:spAutoFit/>
          </a:bodyPr>
          <a:lstStyle/>
          <a:p>
            <a:r>
              <a:rPr lang="en-GB" sz="1000" dirty="0">
                <a:latin typeface="+mj-lt"/>
              </a:rPr>
              <a:t>Ensi.ch / nagra.ch</a:t>
            </a:r>
          </a:p>
        </p:txBody>
      </p:sp>
      <p:pic>
        <p:nvPicPr>
          <p:cNvPr id="180226" name="Picture 2" descr="Geologisches Tiefenla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23" y="1089811"/>
            <a:ext cx="4787371" cy="388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656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3B83C-C7FE-401F-9B00-B9123DB0798D}"/>
              </a:ext>
            </a:extLst>
          </p:cNvPr>
          <p:cNvSpPr>
            <a:spLocks noGrp="1"/>
          </p:cNvSpPr>
          <p:nvPr>
            <p:ph type="title"/>
          </p:nvPr>
        </p:nvSpPr>
        <p:spPr/>
        <p:txBody>
          <a:bodyPr/>
          <a:lstStyle/>
          <a:p>
            <a:r>
              <a:rPr lang="en-GB" noProof="0" dirty="0" smtClean="0"/>
              <a:t>2022: Decision finally made</a:t>
            </a:r>
            <a:endParaRPr lang="en-GB" noProof="0" dirty="0"/>
          </a:p>
        </p:txBody>
      </p:sp>
      <p:pic>
        <p:nvPicPr>
          <p:cNvPr id="5" name="Picture 4">
            <a:extLst>
              <a:ext uri="{FF2B5EF4-FFF2-40B4-BE49-F238E27FC236}">
                <a16:creationId xmlns:a16="http://schemas.microsoft.com/office/drawing/2014/main" id="{248B583D-7D12-42C2-8560-F50CAF97BE3B}"/>
              </a:ext>
            </a:extLst>
          </p:cNvPr>
          <p:cNvPicPr>
            <a:picLocks noChangeAspect="1"/>
          </p:cNvPicPr>
          <p:nvPr/>
        </p:nvPicPr>
        <p:blipFill>
          <a:blip r:embed="rId2"/>
          <a:stretch>
            <a:fillRect/>
          </a:stretch>
        </p:blipFill>
        <p:spPr>
          <a:xfrm>
            <a:off x="0" y="0"/>
            <a:ext cx="9144000" cy="5101776"/>
          </a:xfrm>
          <a:prstGeom prst="rect">
            <a:avLst/>
          </a:prstGeom>
        </p:spPr>
      </p:pic>
      <p:pic>
        <p:nvPicPr>
          <p:cNvPr id="7" name="Picture 6">
            <a:extLst>
              <a:ext uri="{FF2B5EF4-FFF2-40B4-BE49-F238E27FC236}">
                <a16:creationId xmlns:a16="http://schemas.microsoft.com/office/drawing/2014/main" id="{70D99707-42D3-45EA-A6F1-02656B9E8FE8}"/>
              </a:ext>
            </a:extLst>
          </p:cNvPr>
          <p:cNvPicPr>
            <a:picLocks noChangeAspect="1"/>
          </p:cNvPicPr>
          <p:nvPr/>
        </p:nvPicPr>
        <p:blipFill>
          <a:blip r:embed="rId3"/>
          <a:stretch>
            <a:fillRect/>
          </a:stretch>
        </p:blipFill>
        <p:spPr>
          <a:xfrm>
            <a:off x="0" y="3940570"/>
            <a:ext cx="4139952" cy="2322412"/>
          </a:xfrm>
          <a:prstGeom prst="rect">
            <a:avLst/>
          </a:prstGeom>
        </p:spPr>
      </p:pic>
      <p:pic>
        <p:nvPicPr>
          <p:cNvPr id="9" name="Picture 8">
            <a:extLst>
              <a:ext uri="{FF2B5EF4-FFF2-40B4-BE49-F238E27FC236}">
                <a16:creationId xmlns:a16="http://schemas.microsoft.com/office/drawing/2014/main" id="{C70C9F00-1915-4C31-8C72-7EED0160D954}"/>
              </a:ext>
            </a:extLst>
          </p:cNvPr>
          <p:cNvPicPr>
            <a:picLocks noChangeAspect="1"/>
          </p:cNvPicPr>
          <p:nvPr/>
        </p:nvPicPr>
        <p:blipFill>
          <a:blip r:embed="rId4"/>
          <a:stretch>
            <a:fillRect/>
          </a:stretch>
        </p:blipFill>
        <p:spPr>
          <a:xfrm>
            <a:off x="4606256" y="4365104"/>
            <a:ext cx="4536504" cy="2418415"/>
          </a:xfrm>
          <a:prstGeom prst="rect">
            <a:avLst/>
          </a:prstGeom>
        </p:spPr>
      </p:pic>
      <p:sp>
        <p:nvSpPr>
          <p:cNvPr id="10" name="TextBox 9">
            <a:extLst>
              <a:ext uri="{FF2B5EF4-FFF2-40B4-BE49-F238E27FC236}">
                <a16:creationId xmlns:a16="http://schemas.microsoft.com/office/drawing/2014/main" id="{8345DF2D-EADF-4868-8A1E-9348255015A1}"/>
              </a:ext>
            </a:extLst>
          </p:cNvPr>
          <p:cNvSpPr txBox="1"/>
          <p:nvPr/>
        </p:nvSpPr>
        <p:spPr>
          <a:xfrm>
            <a:off x="4238600" y="3275111"/>
            <a:ext cx="968535" cy="307777"/>
          </a:xfrm>
          <a:prstGeom prst="rect">
            <a:avLst/>
          </a:prstGeom>
          <a:noFill/>
        </p:spPr>
        <p:txBody>
          <a:bodyPr wrap="none" rtlCol="0">
            <a:spAutoFit/>
          </a:bodyPr>
          <a:lstStyle/>
          <a:p>
            <a:r>
              <a:rPr lang="nb-NO" sz="1400" dirty="0">
                <a:solidFill>
                  <a:srgbClr val="FF0000"/>
                </a:solidFill>
                <a:latin typeface="Arial Narrow" panose="020B0606020202030204" pitchFamily="34" charset="0"/>
              </a:rPr>
              <a:t>LOGISTICS</a:t>
            </a:r>
          </a:p>
        </p:txBody>
      </p:sp>
      <p:sp>
        <p:nvSpPr>
          <p:cNvPr id="11" name="TextBox 10">
            <a:extLst>
              <a:ext uri="{FF2B5EF4-FFF2-40B4-BE49-F238E27FC236}">
                <a16:creationId xmlns:a16="http://schemas.microsoft.com/office/drawing/2014/main" id="{5B237D31-6BE5-467A-821D-C2715ED99CA3}"/>
              </a:ext>
            </a:extLst>
          </p:cNvPr>
          <p:cNvSpPr txBox="1"/>
          <p:nvPr/>
        </p:nvSpPr>
        <p:spPr>
          <a:xfrm>
            <a:off x="5996960" y="4057327"/>
            <a:ext cx="1755096" cy="307777"/>
          </a:xfrm>
          <a:prstGeom prst="rect">
            <a:avLst/>
          </a:prstGeom>
          <a:noFill/>
        </p:spPr>
        <p:txBody>
          <a:bodyPr wrap="none" rtlCol="0">
            <a:spAutoFit/>
          </a:bodyPr>
          <a:lstStyle/>
          <a:p>
            <a:r>
              <a:rPr lang="nb-NO" sz="1400" dirty="0">
                <a:solidFill>
                  <a:srgbClr val="FF0000"/>
                </a:solidFill>
                <a:latin typeface="Arial Narrow" panose="020B0606020202030204" pitchFamily="34" charset="0"/>
              </a:rPr>
              <a:t>HIGHLY RADIOACTIVE</a:t>
            </a:r>
          </a:p>
        </p:txBody>
      </p:sp>
      <p:sp>
        <p:nvSpPr>
          <p:cNvPr id="12" name="TextBox 11">
            <a:extLst>
              <a:ext uri="{FF2B5EF4-FFF2-40B4-BE49-F238E27FC236}">
                <a16:creationId xmlns:a16="http://schemas.microsoft.com/office/drawing/2014/main" id="{E2EA3548-4B59-40A9-8D40-9A3B4A8EB137}"/>
              </a:ext>
            </a:extLst>
          </p:cNvPr>
          <p:cNvSpPr txBox="1"/>
          <p:nvPr/>
        </p:nvSpPr>
        <p:spPr>
          <a:xfrm>
            <a:off x="1763688" y="3619101"/>
            <a:ext cx="1688283" cy="307777"/>
          </a:xfrm>
          <a:prstGeom prst="rect">
            <a:avLst/>
          </a:prstGeom>
          <a:noFill/>
        </p:spPr>
        <p:txBody>
          <a:bodyPr wrap="none" rtlCol="0">
            <a:spAutoFit/>
          </a:bodyPr>
          <a:lstStyle/>
          <a:p>
            <a:r>
              <a:rPr lang="nb-NO" sz="1400" dirty="0">
                <a:solidFill>
                  <a:srgbClr val="FF0000"/>
                </a:solidFill>
                <a:latin typeface="Arial Narrow" panose="020B0606020202030204" pitchFamily="34" charset="0"/>
              </a:rPr>
              <a:t>LOW RADIOACTIVITY</a:t>
            </a:r>
          </a:p>
        </p:txBody>
      </p:sp>
      <p:sp>
        <p:nvSpPr>
          <p:cNvPr id="13" name="Title 1">
            <a:extLst>
              <a:ext uri="{FF2B5EF4-FFF2-40B4-BE49-F238E27FC236}">
                <a16:creationId xmlns:a16="http://schemas.microsoft.com/office/drawing/2014/main" id="{E370AD54-3BC8-46DC-BDCA-8D4F5876F545}"/>
              </a:ext>
            </a:extLst>
          </p:cNvPr>
          <p:cNvSpPr txBox="1">
            <a:spLocks/>
          </p:cNvSpPr>
          <p:nvPr/>
        </p:nvSpPr>
        <p:spPr bwMode="auto">
          <a:xfrm>
            <a:off x="0" y="-27384"/>
            <a:ext cx="9144000" cy="1008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altLang="en-US" kern="0"/>
              <a:t>2011: How to find the safest place?</a:t>
            </a:r>
            <a:endParaRPr lang="en-GB" altLang="en-US" kern="0" dirty="0"/>
          </a:p>
        </p:txBody>
      </p:sp>
      <p:sp>
        <p:nvSpPr>
          <p:cNvPr id="14" name="Rectangle 13">
            <a:extLst>
              <a:ext uri="{FF2B5EF4-FFF2-40B4-BE49-F238E27FC236}">
                <a16:creationId xmlns:a16="http://schemas.microsoft.com/office/drawing/2014/main" id="{85E91F9A-C4CA-4F95-8FF1-07FCB7FBD501}"/>
              </a:ext>
            </a:extLst>
          </p:cNvPr>
          <p:cNvSpPr/>
          <p:nvPr/>
        </p:nvSpPr>
        <p:spPr>
          <a:xfrm>
            <a:off x="20616" y="6611779"/>
            <a:ext cx="2180659" cy="246221"/>
          </a:xfrm>
          <a:prstGeom prst="rect">
            <a:avLst/>
          </a:prstGeom>
        </p:spPr>
        <p:txBody>
          <a:bodyPr wrap="square">
            <a:spAutoFit/>
          </a:bodyPr>
          <a:lstStyle/>
          <a:p>
            <a:r>
              <a:rPr lang="en-GB" sz="1000" dirty="0">
                <a:latin typeface="+mj-lt"/>
              </a:rPr>
              <a:t>nagra.ch</a:t>
            </a:r>
          </a:p>
        </p:txBody>
      </p:sp>
    </p:spTree>
    <p:extLst>
      <p:ext uri="{BB962C8B-B14F-4D97-AF65-F5344CB8AC3E}">
        <p14:creationId xmlns:p14="http://schemas.microsoft.com/office/powerpoint/2010/main" val="7843731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304800" y="-27384"/>
            <a:ext cx="8839200" cy="936104"/>
          </a:xfrm>
          <a:solidFill>
            <a:schemeClr val="bg1"/>
          </a:solidFill>
        </p:spPr>
        <p:txBody>
          <a:bodyPr/>
          <a:lstStyle/>
          <a:p>
            <a:r>
              <a:rPr lang="en-GB" altLang="en-US" noProof="0" dirty="0" smtClean="0"/>
              <a:t>2011: How to find the safest place?</a:t>
            </a:r>
            <a:endParaRPr lang="en-GB" altLang="en-US" noProof="0" dirty="0"/>
          </a:p>
        </p:txBody>
      </p:sp>
      <p:pic>
        <p:nvPicPr>
          <p:cNvPr id="44036" name="Picture 2" descr="http://www.nagra.ch/data/images/database/$default/kuebilder/lg/e_Vorschl%C3%A4ge-Staogebie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000557"/>
            <a:ext cx="480060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268913" y="1000557"/>
            <a:ext cx="3840162" cy="523220"/>
          </a:xfrm>
          <a:prstGeom prst="rect">
            <a:avLst/>
          </a:prstGeom>
        </p:spPr>
        <p:txBody>
          <a:bodyPr>
            <a:spAutoFit/>
          </a:bodyPr>
          <a:lstStyle/>
          <a:p>
            <a:pPr>
              <a:defRPr/>
            </a:pPr>
            <a:r>
              <a:rPr lang="en-GB" sz="1400" dirty="0">
                <a:latin typeface="+mn-lt"/>
                <a:hlinkClick r:id="rId4"/>
              </a:rPr>
              <a:t>http://www.nagra.ch/en</a:t>
            </a:r>
            <a:endParaRPr lang="en-GB" sz="1400" dirty="0">
              <a:latin typeface="+mn-lt"/>
            </a:endParaRPr>
          </a:p>
          <a:p>
            <a:pPr>
              <a:defRPr/>
            </a:pPr>
            <a:endParaRPr lang="en-GB" sz="1400" dirty="0">
              <a:latin typeface="+mn-lt"/>
              <a:hlinkClick r:id="rId5"/>
            </a:endParaRPr>
          </a:p>
        </p:txBody>
      </p:sp>
      <p:sp>
        <p:nvSpPr>
          <p:cNvPr id="6" name="TextBox 5"/>
          <p:cNvSpPr txBox="1"/>
          <p:nvPr/>
        </p:nvSpPr>
        <p:spPr>
          <a:xfrm>
            <a:off x="7092280" y="6611779"/>
            <a:ext cx="2627784" cy="246221"/>
          </a:xfrm>
          <a:prstGeom prst="rect">
            <a:avLst/>
          </a:prstGeom>
          <a:noFill/>
        </p:spPr>
        <p:txBody>
          <a:bodyPr wrap="square">
            <a:spAutoFit/>
          </a:bodyPr>
          <a:lstStyle/>
          <a:p>
            <a:pPr>
              <a:defRPr/>
            </a:pPr>
            <a:r>
              <a:rPr lang="en-US" sz="1000" dirty="0">
                <a:latin typeface="+mn-lt"/>
              </a:rPr>
              <a:t>Nagra.ch / map: www.psteiner.net</a:t>
            </a:r>
          </a:p>
        </p:txBody>
      </p:sp>
      <p:pic>
        <p:nvPicPr>
          <p:cNvPr id="2" name="Picture 1"/>
          <p:cNvPicPr>
            <a:picLocks noChangeAspect="1"/>
          </p:cNvPicPr>
          <p:nvPr/>
        </p:nvPicPr>
        <p:blipFill>
          <a:blip r:embed="rId6"/>
          <a:stretch>
            <a:fillRect/>
          </a:stretch>
        </p:blipFill>
        <p:spPr>
          <a:xfrm>
            <a:off x="395536" y="1000334"/>
            <a:ext cx="4810310" cy="3168352"/>
          </a:xfrm>
          <a:prstGeom prst="rect">
            <a:avLst/>
          </a:prstGeom>
        </p:spPr>
      </p:pic>
      <p:pic>
        <p:nvPicPr>
          <p:cNvPr id="24578" name="Picture 2" descr="swissmap_800x500.JPG (157395 byt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05846" y="980728"/>
            <a:ext cx="3948605" cy="24678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6732240" y="1072342"/>
            <a:ext cx="1224136" cy="79208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0" i="0" u="none" strike="noStrike" cap="none" normalizeH="0" baseline="0">
              <a:ln>
                <a:noFill/>
              </a:ln>
              <a:solidFill>
                <a:schemeClr val="tx1"/>
              </a:solidFill>
              <a:effectLst/>
              <a:latin typeface="Times" pitchFamily="18" charset="0"/>
            </a:endParaRPr>
          </a:p>
        </p:txBody>
      </p:sp>
      <p:sp>
        <p:nvSpPr>
          <p:cNvPr id="5" name="Oval 4"/>
          <p:cNvSpPr/>
          <p:nvPr/>
        </p:nvSpPr>
        <p:spPr bwMode="auto">
          <a:xfrm>
            <a:off x="7622625" y="1576398"/>
            <a:ext cx="45719" cy="45719"/>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0" i="0" u="none" strike="noStrike" cap="none" normalizeH="0" baseline="0">
              <a:ln>
                <a:noFill/>
              </a:ln>
              <a:solidFill>
                <a:schemeClr val="tx1"/>
              </a:solidFill>
              <a:effectLst/>
              <a:latin typeface="Times" pitchFamily="18" charset="0"/>
            </a:endParaRPr>
          </a:p>
        </p:txBody>
      </p:sp>
      <p:sp>
        <p:nvSpPr>
          <p:cNvPr id="11" name="Rectangle 10"/>
          <p:cNvSpPr/>
          <p:nvPr/>
        </p:nvSpPr>
        <p:spPr bwMode="auto">
          <a:xfrm>
            <a:off x="7092280" y="1864430"/>
            <a:ext cx="360040" cy="350237"/>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0" i="0" u="none" strike="noStrike" cap="none" normalizeH="0" baseline="0">
              <a:ln>
                <a:noFill/>
              </a:ln>
              <a:solidFill>
                <a:schemeClr val="tx1"/>
              </a:solidFill>
              <a:effectLst/>
              <a:latin typeface="Times" pitchFamily="18" charset="0"/>
            </a:endParaRPr>
          </a:p>
        </p:txBody>
      </p:sp>
      <p:grpSp>
        <p:nvGrpSpPr>
          <p:cNvPr id="7" name="Group 6">
            <a:extLst>
              <a:ext uri="{FF2B5EF4-FFF2-40B4-BE49-F238E27FC236}">
                <a16:creationId xmlns:a16="http://schemas.microsoft.com/office/drawing/2014/main" id="{9756F511-F181-406C-9171-0013D61C9239}"/>
              </a:ext>
            </a:extLst>
          </p:cNvPr>
          <p:cNvGrpSpPr/>
          <p:nvPr/>
        </p:nvGrpSpPr>
        <p:grpSpPr>
          <a:xfrm>
            <a:off x="4613416" y="3351686"/>
            <a:ext cx="4725309" cy="3553432"/>
            <a:chOff x="863588" y="640274"/>
            <a:chExt cx="7416825" cy="5577452"/>
          </a:xfrm>
        </p:grpSpPr>
        <p:grpSp>
          <p:nvGrpSpPr>
            <p:cNvPr id="12" name="Group 11">
              <a:extLst>
                <a:ext uri="{FF2B5EF4-FFF2-40B4-BE49-F238E27FC236}">
                  <a16:creationId xmlns:a16="http://schemas.microsoft.com/office/drawing/2014/main" id="{C2335F32-2E46-40A9-B10F-96E7C5098EF5}"/>
                </a:ext>
              </a:extLst>
            </p:cNvPr>
            <p:cNvGrpSpPr/>
            <p:nvPr/>
          </p:nvGrpSpPr>
          <p:grpSpPr>
            <a:xfrm>
              <a:off x="863588" y="640274"/>
              <a:ext cx="7416825" cy="5577452"/>
              <a:chOff x="3100433" y="2204865"/>
              <a:chExt cx="6224096" cy="4680520"/>
            </a:xfrm>
          </p:grpSpPr>
          <p:pic>
            <p:nvPicPr>
              <p:cNvPr id="16" name="Picture 15">
                <a:extLst>
                  <a:ext uri="{FF2B5EF4-FFF2-40B4-BE49-F238E27FC236}">
                    <a16:creationId xmlns:a16="http://schemas.microsoft.com/office/drawing/2014/main" id="{E3A6D6C9-68BF-4ECB-AE2C-FB12F3B2ED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00433" y="2204865"/>
                <a:ext cx="6224096" cy="4680520"/>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6">
                <a:extLst>
                  <a:ext uri="{FF2B5EF4-FFF2-40B4-BE49-F238E27FC236}">
                    <a16:creationId xmlns:a16="http://schemas.microsoft.com/office/drawing/2014/main" id="{37FD555E-718B-4DC7-8287-F11308CC64EE}"/>
                  </a:ext>
                </a:extLst>
              </p:cNvPr>
              <p:cNvSpPr/>
              <p:nvPr/>
            </p:nvSpPr>
            <p:spPr bwMode="auto">
              <a:xfrm>
                <a:off x="3491880" y="2420888"/>
                <a:ext cx="864096" cy="504056"/>
              </a:xfrm>
              <a:prstGeom prst="round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nb-NO"/>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18" charset="0"/>
                </a:endParaRPr>
              </a:p>
            </p:txBody>
          </p:sp>
        </p:grpSp>
        <p:sp>
          <p:nvSpPr>
            <p:cNvPr id="13" name="TextBox 5">
              <a:extLst>
                <a:ext uri="{FF2B5EF4-FFF2-40B4-BE49-F238E27FC236}">
                  <a16:creationId xmlns:a16="http://schemas.microsoft.com/office/drawing/2014/main" id="{337F6493-EDCA-44A0-AB70-2E55D008A17C}"/>
                </a:ext>
              </a:extLst>
            </p:cNvPr>
            <p:cNvSpPr txBox="1"/>
            <p:nvPr/>
          </p:nvSpPr>
          <p:spPr>
            <a:xfrm>
              <a:off x="5270043" y="2648033"/>
              <a:ext cx="2066968" cy="1603589"/>
            </a:xfrm>
            <a:prstGeom prst="rect">
              <a:avLst/>
            </a:prstGeom>
            <a:solidFill>
              <a:srgbClr val="85B96B"/>
            </a:solidFill>
            <a:scene3d>
              <a:camera prst="orthographicFront">
                <a:rot lat="0" lon="0" rev="2400000"/>
              </a:camera>
              <a:lightRig rig="threePt" dir="t"/>
            </a:scene3d>
          </p:spPr>
          <p:txBody>
            <a:bodyPr wrap="square" lIns="0" tIns="0" rIns="0" bIns="0" rtlCol="0">
              <a:spAutoFit/>
            </a:bodyPr>
            <a:lstStyle>
              <a:defPPr>
                <a:defRPr lang="nb-NO"/>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a:lstStyle>
            <a:p>
              <a:pPr algn="ctr"/>
              <a:r>
                <a:rPr lang="nb-NO" sz="3200" dirty="0">
                  <a:latin typeface="Eras Medium ITC" panose="020B0602030504020804" pitchFamily="34" charset="0"/>
                </a:rPr>
                <a:t>spatial data</a:t>
              </a:r>
              <a:endParaRPr lang="en-GB" sz="3200" dirty="0">
                <a:latin typeface="Eras Medium ITC" panose="020B0602030504020804" pitchFamily="34" charset="0"/>
              </a:endParaRPr>
            </a:p>
          </p:txBody>
        </p:sp>
      </p:grpSp>
      <p:sp>
        <p:nvSpPr>
          <p:cNvPr id="44035" name="Content Placeholder 2"/>
          <p:cNvSpPr>
            <a:spLocks noGrp="1"/>
          </p:cNvSpPr>
          <p:nvPr>
            <p:ph idx="1"/>
          </p:nvPr>
        </p:nvSpPr>
        <p:spPr>
          <a:xfrm>
            <a:off x="304800" y="4332690"/>
            <a:ext cx="7696200" cy="2447925"/>
          </a:xfrm>
        </p:spPr>
        <p:txBody>
          <a:bodyPr/>
          <a:lstStyle/>
          <a:p>
            <a:r>
              <a:rPr lang="en-GB" altLang="en-US" noProof="0" dirty="0" smtClean="0"/>
              <a:t>Long-term project</a:t>
            </a:r>
          </a:p>
          <a:p>
            <a:r>
              <a:rPr lang="en-GB" altLang="en-US" noProof="0" dirty="0" smtClean="0"/>
              <a:t>GIS central planning tool</a:t>
            </a:r>
          </a:p>
          <a:p>
            <a:r>
              <a:rPr lang="en-GB" altLang="en-US" noProof="0" dirty="0" smtClean="0"/>
              <a:t>3D problem: depth of </a:t>
            </a:r>
            <a:br>
              <a:rPr lang="en-GB" altLang="en-US" noProof="0" dirty="0" smtClean="0"/>
            </a:br>
            <a:r>
              <a:rPr lang="en-GB" altLang="en-US" noProof="0" dirty="0" smtClean="0"/>
              <a:t>geological layers, faults…</a:t>
            </a:r>
          </a:p>
          <a:p>
            <a:r>
              <a:rPr lang="en-GB" altLang="en-US" noProof="0" dirty="0" smtClean="0"/>
              <a:t>Socio-economic aspects</a:t>
            </a:r>
            <a:endParaRPr lang="en-GB" altLang="en-US" noProof="0" dirty="0"/>
          </a:p>
        </p:txBody>
      </p:sp>
      <p:sp>
        <p:nvSpPr>
          <p:cNvPr id="19" name="Rectangle 18">
            <a:extLst>
              <a:ext uri="{FF2B5EF4-FFF2-40B4-BE49-F238E27FC236}">
                <a16:creationId xmlns:a16="http://schemas.microsoft.com/office/drawing/2014/main" id="{70418026-0E6D-41BC-9A3D-C28BFBD98B7D}"/>
              </a:ext>
            </a:extLst>
          </p:cNvPr>
          <p:cNvSpPr/>
          <p:nvPr/>
        </p:nvSpPr>
        <p:spPr>
          <a:xfrm>
            <a:off x="8532440" y="744318"/>
            <a:ext cx="2180659" cy="246221"/>
          </a:xfrm>
          <a:prstGeom prst="rect">
            <a:avLst/>
          </a:prstGeom>
        </p:spPr>
        <p:txBody>
          <a:bodyPr wrap="square">
            <a:spAutoFit/>
          </a:bodyPr>
          <a:lstStyle/>
          <a:p>
            <a:r>
              <a:rPr lang="en-GB" sz="1000" dirty="0">
                <a:latin typeface="+mj-lt"/>
              </a:rPr>
              <a:t>nagra.ch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F0D4E-B2DB-4CF1-B7FC-35CBCFE7D5EF}"/>
              </a:ext>
            </a:extLst>
          </p:cNvPr>
          <p:cNvSpPr>
            <a:spLocks noGrp="1"/>
          </p:cNvSpPr>
          <p:nvPr>
            <p:ph type="title"/>
          </p:nvPr>
        </p:nvSpPr>
        <p:spPr/>
        <p:txBody>
          <a:bodyPr/>
          <a:lstStyle/>
          <a:p>
            <a:r>
              <a:rPr lang="en-GB" noProof="0" dirty="0" smtClean="0"/>
              <a:t>Most suitable geology</a:t>
            </a:r>
            <a:endParaRPr lang="en-GB" noProof="0" dirty="0"/>
          </a:p>
        </p:txBody>
      </p:sp>
      <p:sp>
        <p:nvSpPr>
          <p:cNvPr id="3" name="Content Placeholder 2">
            <a:extLst>
              <a:ext uri="{FF2B5EF4-FFF2-40B4-BE49-F238E27FC236}">
                <a16:creationId xmlns:a16="http://schemas.microsoft.com/office/drawing/2014/main" id="{367A5AF6-2BB8-404F-A644-40382601DF93}"/>
              </a:ext>
            </a:extLst>
          </p:cNvPr>
          <p:cNvSpPr>
            <a:spLocks noGrp="1"/>
          </p:cNvSpPr>
          <p:nvPr>
            <p:ph idx="1"/>
          </p:nvPr>
        </p:nvSpPr>
        <p:spPr/>
        <p:txBody>
          <a:bodyPr/>
          <a:lstStyle/>
          <a:p>
            <a:endParaRPr lang="nb-NO"/>
          </a:p>
        </p:txBody>
      </p:sp>
      <p:pic>
        <p:nvPicPr>
          <p:cNvPr id="10" name="Picture 9">
            <a:extLst>
              <a:ext uri="{FF2B5EF4-FFF2-40B4-BE49-F238E27FC236}">
                <a16:creationId xmlns:a16="http://schemas.microsoft.com/office/drawing/2014/main" id="{724FA68B-CE7F-4A13-8063-2847C1390782}"/>
              </a:ext>
            </a:extLst>
          </p:cNvPr>
          <p:cNvPicPr>
            <a:picLocks noChangeAspect="1"/>
          </p:cNvPicPr>
          <p:nvPr/>
        </p:nvPicPr>
        <p:blipFill>
          <a:blip r:embed="rId2"/>
          <a:stretch>
            <a:fillRect/>
          </a:stretch>
        </p:blipFill>
        <p:spPr>
          <a:xfrm>
            <a:off x="0" y="830566"/>
            <a:ext cx="9167091" cy="5183809"/>
          </a:xfrm>
          <a:prstGeom prst="rect">
            <a:avLst/>
          </a:prstGeom>
        </p:spPr>
      </p:pic>
      <p:pic>
        <p:nvPicPr>
          <p:cNvPr id="12" name="Picture 11">
            <a:extLst>
              <a:ext uri="{FF2B5EF4-FFF2-40B4-BE49-F238E27FC236}">
                <a16:creationId xmlns:a16="http://schemas.microsoft.com/office/drawing/2014/main" id="{70025669-87AC-40A3-9D2B-65EE1613E0B6}"/>
              </a:ext>
            </a:extLst>
          </p:cNvPr>
          <p:cNvPicPr>
            <a:picLocks noChangeAspect="1"/>
          </p:cNvPicPr>
          <p:nvPr/>
        </p:nvPicPr>
        <p:blipFill>
          <a:blip r:embed="rId3"/>
          <a:stretch>
            <a:fillRect/>
          </a:stretch>
        </p:blipFill>
        <p:spPr>
          <a:xfrm>
            <a:off x="9003" y="4402548"/>
            <a:ext cx="3842918" cy="2455451"/>
          </a:xfrm>
          <a:prstGeom prst="rect">
            <a:avLst/>
          </a:prstGeom>
        </p:spPr>
      </p:pic>
      <p:sp>
        <p:nvSpPr>
          <p:cNvPr id="13" name="Title 1">
            <a:extLst>
              <a:ext uri="{FF2B5EF4-FFF2-40B4-BE49-F238E27FC236}">
                <a16:creationId xmlns:a16="http://schemas.microsoft.com/office/drawing/2014/main" id="{BD736AAC-44FA-4826-A39F-A7FFCA811C5A}"/>
              </a:ext>
            </a:extLst>
          </p:cNvPr>
          <p:cNvSpPr txBox="1">
            <a:spLocks/>
          </p:cNvSpPr>
          <p:nvPr/>
        </p:nvSpPr>
        <p:spPr bwMode="auto">
          <a:xfrm>
            <a:off x="3923928" y="5157192"/>
            <a:ext cx="180020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altLang="en-US" sz="2000" b="0" kern="0" dirty="0" err="1">
                <a:solidFill>
                  <a:schemeClr val="tx1"/>
                </a:solidFill>
              </a:rPr>
              <a:t>Opalinus</a:t>
            </a:r>
            <a:r>
              <a:rPr lang="nb-NO" altLang="en-US" sz="2000" b="0" kern="0" dirty="0">
                <a:solidFill>
                  <a:schemeClr val="tx1"/>
                </a:solidFill>
              </a:rPr>
              <a:t> </a:t>
            </a:r>
            <a:r>
              <a:rPr lang="nb-NO" altLang="en-US" sz="2000" b="0" kern="0" dirty="0" err="1">
                <a:solidFill>
                  <a:schemeClr val="tx1"/>
                </a:solidFill>
              </a:rPr>
              <a:t>clay</a:t>
            </a:r>
            <a:endParaRPr lang="en-GB" altLang="en-US" sz="2000" b="0" kern="0" dirty="0">
              <a:solidFill>
                <a:schemeClr val="tx1"/>
              </a:solidFill>
            </a:endParaRPr>
          </a:p>
        </p:txBody>
      </p:sp>
      <p:sp>
        <p:nvSpPr>
          <p:cNvPr id="7" name="Rectangle 6"/>
          <p:cNvSpPr/>
          <p:nvPr/>
        </p:nvSpPr>
        <p:spPr>
          <a:xfrm>
            <a:off x="8460432" y="6611778"/>
            <a:ext cx="1689473" cy="246221"/>
          </a:xfrm>
          <a:prstGeom prst="rect">
            <a:avLst/>
          </a:prstGeom>
        </p:spPr>
        <p:txBody>
          <a:bodyPr wrap="square">
            <a:spAutoFit/>
          </a:bodyPr>
          <a:lstStyle/>
          <a:p>
            <a:r>
              <a:rPr lang="en-GB" sz="1000" dirty="0">
                <a:latin typeface="+mj-lt"/>
              </a:rPr>
              <a:t>nagra.ch</a:t>
            </a:r>
          </a:p>
        </p:txBody>
      </p:sp>
    </p:spTree>
    <p:extLst>
      <p:ext uri="{BB962C8B-B14F-4D97-AF65-F5344CB8AC3E}">
        <p14:creationId xmlns:p14="http://schemas.microsoft.com/office/powerpoint/2010/main" val="2281980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2915816" y="1412875"/>
            <a:ext cx="5832648"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ts val="12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eaLnBrk="0" fontAlgn="base" hangingPunct="0">
              <a:spcBef>
                <a:spcPct val="20000"/>
              </a:spcBef>
              <a:spcAft>
                <a:spcPct val="0"/>
              </a:spcAft>
              <a:buChar char="»"/>
              <a:defRPr>
                <a:solidFill>
                  <a:schemeClr val="tx1"/>
                </a:solidFill>
                <a:latin typeface="+mn-lt"/>
              </a:defRPr>
            </a:lvl6pPr>
            <a:lvl7pPr marL="2971800" indent="-228600" algn="l" rtl="0" eaLnBrk="0" fontAlgn="base" hangingPunct="0">
              <a:spcBef>
                <a:spcPct val="20000"/>
              </a:spcBef>
              <a:spcAft>
                <a:spcPct val="0"/>
              </a:spcAft>
              <a:buChar char="»"/>
              <a:defRPr>
                <a:solidFill>
                  <a:schemeClr val="tx1"/>
                </a:solidFill>
                <a:latin typeface="+mn-lt"/>
              </a:defRPr>
            </a:lvl7pPr>
            <a:lvl8pPr marL="3429000" indent="-228600" algn="l" rtl="0" eaLnBrk="0" fontAlgn="base" hangingPunct="0">
              <a:spcBef>
                <a:spcPct val="20000"/>
              </a:spcBef>
              <a:spcAft>
                <a:spcPct val="0"/>
              </a:spcAft>
              <a:buChar char="»"/>
              <a:defRPr>
                <a:solidFill>
                  <a:schemeClr val="tx1"/>
                </a:solidFill>
                <a:latin typeface="+mn-lt"/>
              </a:defRPr>
            </a:lvl8pPr>
            <a:lvl9pPr marL="3886200" indent="-228600" algn="l" rtl="0" eaLnBrk="0" fontAlgn="base" hangingPunct="0">
              <a:spcBef>
                <a:spcPct val="20000"/>
              </a:spcBef>
              <a:spcAft>
                <a:spcPct val="0"/>
              </a:spcAft>
              <a:buChar char="»"/>
              <a:defRPr>
                <a:solidFill>
                  <a:schemeClr val="tx1"/>
                </a:solidFill>
                <a:latin typeface="+mn-lt"/>
              </a:defRPr>
            </a:lvl9pPr>
          </a:lstStyle>
          <a:p>
            <a:pPr marL="0" indent="0">
              <a:buFontTx/>
              <a:buNone/>
              <a:defRPr/>
            </a:pPr>
            <a:r>
              <a:rPr lang="nb-NO" sz="2000" kern="0" dirty="0" err="1"/>
              <a:t>Examples</a:t>
            </a:r>
            <a:r>
              <a:rPr lang="nb-NO" sz="2000" kern="0" dirty="0"/>
              <a:t>:</a:t>
            </a:r>
          </a:p>
          <a:p>
            <a:pPr marL="0" indent="0">
              <a:buFontTx/>
              <a:buNone/>
              <a:defRPr/>
            </a:pPr>
            <a:endParaRPr lang="nb-NO" sz="2000" kern="0" dirty="0"/>
          </a:p>
          <a:p>
            <a:pPr marL="0" indent="0">
              <a:buFontTx/>
              <a:buNone/>
              <a:defRPr/>
            </a:pPr>
            <a:endParaRPr lang="nb-NO" sz="2000" kern="0" dirty="0"/>
          </a:p>
          <a:p>
            <a:pPr marL="0" indent="0">
              <a:buFontTx/>
              <a:buNone/>
              <a:defRPr/>
            </a:pPr>
            <a:endParaRPr lang="nb-NO" sz="2000" kern="0" dirty="0"/>
          </a:p>
          <a:p>
            <a:pPr marL="0" indent="0">
              <a:buFontTx/>
              <a:buNone/>
              <a:defRPr/>
            </a:pPr>
            <a:endParaRPr lang="nb-NO" sz="2000" kern="0" dirty="0"/>
          </a:p>
          <a:p>
            <a:pPr marL="0" indent="0">
              <a:buFontTx/>
              <a:buNone/>
              <a:defRPr/>
            </a:pPr>
            <a:endParaRPr lang="nb-NO" sz="2000" kern="0" dirty="0"/>
          </a:p>
          <a:p>
            <a:pPr marL="0" indent="0">
              <a:buFontTx/>
              <a:buNone/>
              <a:defRPr/>
            </a:pPr>
            <a:endParaRPr lang="nb-NO" sz="2000" kern="0" dirty="0"/>
          </a:p>
          <a:p>
            <a:pPr marL="0" indent="0">
              <a:buFontTx/>
              <a:buNone/>
              <a:defRPr/>
            </a:pPr>
            <a:endParaRPr lang="nb-NO" sz="2000" kern="0" dirty="0"/>
          </a:p>
          <a:p>
            <a:pPr marL="0" indent="0">
              <a:buFontTx/>
              <a:buNone/>
              <a:defRPr/>
            </a:pPr>
            <a:endParaRPr lang="nb-NO" sz="2000" kern="0" dirty="0"/>
          </a:p>
          <a:p>
            <a:pPr marL="0" indent="0">
              <a:buFontTx/>
              <a:buNone/>
              <a:defRPr/>
            </a:pPr>
            <a:r>
              <a:rPr lang="nb-NO" sz="2000" kern="0" dirty="0" err="1"/>
              <a:t>Recommended</a:t>
            </a:r>
            <a:r>
              <a:rPr lang="nb-NO" sz="2000" kern="0" dirty="0"/>
              <a:t> online </a:t>
            </a:r>
            <a:r>
              <a:rPr lang="nb-NO" sz="2000" kern="0" dirty="0" err="1"/>
              <a:t>learning</a:t>
            </a:r>
            <a:r>
              <a:rPr lang="nb-NO" sz="2000" kern="0" dirty="0"/>
              <a:t> </a:t>
            </a:r>
            <a:r>
              <a:rPr lang="nb-NO" sz="2000" kern="0" dirty="0" err="1"/>
              <a:t>resource</a:t>
            </a:r>
            <a:r>
              <a:rPr lang="nb-NO" sz="2000" kern="0" dirty="0"/>
              <a:t>:</a:t>
            </a:r>
          </a:p>
          <a:p>
            <a:pPr marL="0" indent="0">
              <a:buFontTx/>
              <a:buNone/>
              <a:defRPr/>
            </a:pPr>
            <a:r>
              <a:rPr lang="en-GB" sz="2000" kern="0" dirty="0">
                <a:hlinkClick r:id="rId3"/>
              </a:rPr>
              <a:t>http://www.gitta.info/Suitability/en/html/index.html</a:t>
            </a:r>
            <a:endParaRPr lang="en-GB" sz="2000" kern="0" dirty="0"/>
          </a:p>
          <a:p>
            <a:pPr marL="0" indent="0">
              <a:buFontTx/>
              <a:buNone/>
              <a:defRPr/>
            </a:pPr>
            <a:endParaRPr lang="en-GB" sz="2000" kern="0" dirty="0"/>
          </a:p>
        </p:txBody>
      </p:sp>
      <p:sp>
        <p:nvSpPr>
          <p:cNvPr id="15362" name="Rectangle 1026"/>
          <p:cNvSpPr>
            <a:spLocks noGrp="1" noChangeArrowheads="1"/>
          </p:cNvSpPr>
          <p:nvPr>
            <p:ph type="title"/>
          </p:nvPr>
        </p:nvSpPr>
        <p:spPr/>
        <p:txBody>
          <a:bodyPr/>
          <a:lstStyle/>
          <a:p>
            <a:pPr eaLnBrk="1" hangingPunct="1"/>
            <a:r>
              <a:rPr lang="en-GB" altLang="en-US" noProof="0" dirty="0" smtClean="0"/>
              <a:t>MCE – Workflow overview</a:t>
            </a:r>
            <a:endParaRPr lang="en-GB" altLang="en-US" noProof="0" dirty="0"/>
          </a:p>
        </p:txBody>
      </p:sp>
      <p:sp>
        <p:nvSpPr>
          <p:cNvPr id="15363" name="Content Placeholder 2"/>
          <p:cNvSpPr>
            <a:spLocks noGrp="1"/>
          </p:cNvSpPr>
          <p:nvPr>
            <p:ph idx="1"/>
          </p:nvPr>
        </p:nvSpPr>
        <p:spPr>
          <a:xfrm>
            <a:off x="4284663" y="1412875"/>
            <a:ext cx="4751833" cy="5256213"/>
          </a:xfrm>
        </p:spPr>
        <p:txBody>
          <a:bodyPr/>
          <a:lstStyle/>
          <a:p>
            <a:r>
              <a:rPr lang="en-GB" altLang="en-US" sz="2000" noProof="0" dirty="0" smtClean="0"/>
              <a:t>Rock fall hazard reduction</a:t>
            </a:r>
          </a:p>
          <a:p>
            <a:r>
              <a:rPr lang="en-GB" altLang="en-US" sz="2000" noProof="0" dirty="0" smtClean="0"/>
              <a:t>Location for new EV charging station</a:t>
            </a:r>
          </a:p>
          <a:p>
            <a:r>
              <a:rPr lang="en-GB" altLang="en-US" sz="2000" noProof="0" dirty="0" smtClean="0"/>
              <a:t>Where to live in Oslo</a:t>
            </a:r>
          </a:p>
          <a:p>
            <a:r>
              <a:rPr lang="en-GB" altLang="en-US" sz="2000" noProof="0" dirty="0" smtClean="0"/>
              <a:t>… and your own project!</a:t>
            </a:r>
          </a:p>
          <a:p>
            <a:endParaRPr lang="en-GB" altLang="en-US" sz="2000" noProof="0" dirty="0"/>
          </a:p>
        </p:txBody>
      </p:sp>
      <p:pic>
        <p:nvPicPr>
          <p:cNvPr id="15364"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807127" y="6599815"/>
            <a:ext cx="1336873" cy="246221"/>
          </a:xfrm>
          <a:prstGeom prst="rect">
            <a:avLst/>
          </a:prstGeom>
          <a:noFill/>
        </p:spPr>
        <p:txBody>
          <a:bodyPr wrap="square">
            <a:spAutoFit/>
          </a:bodyPr>
          <a:lstStyle/>
          <a:p>
            <a:pPr>
              <a:defRPr/>
            </a:pPr>
            <a:r>
              <a:rPr lang="en-US" sz="1000" dirty="0" err="1">
                <a:latin typeface="+mn-lt"/>
              </a:rPr>
              <a:t>Nagra</a:t>
            </a:r>
            <a:r>
              <a:rPr lang="en-US" sz="1000" dirty="0">
                <a:latin typeface="+mn-lt"/>
              </a:rPr>
              <a:t> TB 14-01</a:t>
            </a:r>
          </a:p>
        </p:txBody>
      </p:sp>
      <p:cxnSp>
        <p:nvCxnSpPr>
          <p:cNvPr id="8" name="Straight Arrow Connector 7"/>
          <p:cNvCxnSpPr/>
          <p:nvPr/>
        </p:nvCxnSpPr>
        <p:spPr bwMode="auto">
          <a:xfrm>
            <a:off x="4860032" y="3212976"/>
            <a:ext cx="0" cy="504056"/>
          </a:xfrm>
          <a:prstGeom prst="straightConnector1">
            <a:avLst/>
          </a:prstGeom>
          <a:solidFill>
            <a:schemeClr val="accent1"/>
          </a:solidFill>
          <a:ln w="57150" cap="flat" cmpd="sng" algn="ctr">
            <a:solidFill>
              <a:srgbClr val="FFC000"/>
            </a:solidFill>
            <a:prstDash val="solid"/>
            <a:round/>
            <a:headEnd type="none" w="med" len="med"/>
            <a:tailEnd type="arrow"/>
          </a:ln>
          <a:effectLst/>
        </p:spPr>
      </p:cxnSp>
      <p:pic>
        <p:nvPicPr>
          <p:cNvPr id="28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1" y="0"/>
            <a:ext cx="4836941" cy="2996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8925" y="2298297"/>
            <a:ext cx="5551587" cy="4559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itle 1"/>
          <p:cNvSpPr>
            <a:spLocks noGrp="1"/>
          </p:cNvSpPr>
          <p:nvPr>
            <p:ph type="title"/>
          </p:nvPr>
        </p:nvSpPr>
        <p:spPr>
          <a:xfrm>
            <a:off x="323528" y="3167020"/>
            <a:ext cx="4836937" cy="936104"/>
          </a:xfrm>
        </p:spPr>
        <p:txBody>
          <a:bodyPr/>
          <a:lstStyle/>
          <a:p>
            <a:r>
              <a:rPr lang="en-GB" altLang="en-US" sz="2000" b="0" noProof="0" dirty="0" smtClean="0"/>
              <a:t>N-S transect across Alps</a:t>
            </a:r>
            <a:endParaRPr lang="en-GB" altLang="en-US" sz="2000" b="0" noProof="0" dirty="0"/>
          </a:p>
        </p:txBody>
      </p:sp>
      <p:sp>
        <p:nvSpPr>
          <p:cNvPr id="7" name="Title 1"/>
          <p:cNvSpPr txBox="1">
            <a:spLocks/>
          </p:cNvSpPr>
          <p:nvPr/>
        </p:nvSpPr>
        <p:spPr bwMode="auto">
          <a:xfrm>
            <a:off x="4860032" y="519963"/>
            <a:ext cx="356996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altLang="en-US" sz="2800" b="0" kern="0" dirty="0"/>
              <a:t>Jura Ost: </a:t>
            </a:r>
          </a:p>
          <a:p>
            <a:r>
              <a:rPr lang="nb-NO" altLang="en-US" sz="2800" b="0" kern="0" dirty="0" err="1"/>
              <a:t>Geological</a:t>
            </a:r>
            <a:r>
              <a:rPr lang="nb-NO" altLang="en-US" sz="2800" b="0" kern="0" dirty="0"/>
              <a:t> setting</a:t>
            </a:r>
            <a:endParaRPr lang="en-GB" altLang="en-US" sz="2800" b="0" kern="0" dirty="0"/>
          </a:p>
        </p:txBody>
      </p:sp>
      <p:pic>
        <p:nvPicPr>
          <p:cNvPr id="5" name="Picture 4">
            <a:extLst>
              <a:ext uri="{FF2B5EF4-FFF2-40B4-BE49-F238E27FC236}">
                <a16:creationId xmlns:a16="http://schemas.microsoft.com/office/drawing/2014/main" id="{8731320F-E81E-4495-BCF1-F8D837A1F3CF}"/>
              </a:ext>
            </a:extLst>
          </p:cNvPr>
          <p:cNvPicPr>
            <a:picLocks noChangeAspect="1"/>
          </p:cNvPicPr>
          <p:nvPr/>
        </p:nvPicPr>
        <p:blipFill>
          <a:blip r:embed="rId4"/>
          <a:stretch>
            <a:fillRect/>
          </a:stretch>
        </p:blipFill>
        <p:spPr>
          <a:xfrm>
            <a:off x="20731" y="3802755"/>
            <a:ext cx="3610554" cy="2984987"/>
          </a:xfrm>
          <a:prstGeom prst="rect">
            <a:avLst/>
          </a:prstGeom>
        </p:spPr>
      </p:pic>
      <p:cxnSp>
        <p:nvCxnSpPr>
          <p:cNvPr id="3" name="Straight Connector 2"/>
          <p:cNvCxnSpPr/>
          <p:nvPr/>
        </p:nvCxnSpPr>
        <p:spPr bwMode="auto">
          <a:xfrm>
            <a:off x="1619672" y="4851367"/>
            <a:ext cx="1440160" cy="72008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0" name="Rectangle 9">
            <a:extLst>
              <a:ext uri="{FF2B5EF4-FFF2-40B4-BE49-F238E27FC236}">
                <a16:creationId xmlns:a16="http://schemas.microsoft.com/office/drawing/2014/main" id="{C45CA2DF-5CD1-407E-8797-3188B1F86B7A}"/>
              </a:ext>
            </a:extLst>
          </p:cNvPr>
          <p:cNvSpPr/>
          <p:nvPr/>
        </p:nvSpPr>
        <p:spPr>
          <a:xfrm>
            <a:off x="20616" y="6611779"/>
            <a:ext cx="2180659" cy="246221"/>
          </a:xfrm>
          <a:prstGeom prst="rect">
            <a:avLst/>
          </a:prstGeom>
        </p:spPr>
        <p:txBody>
          <a:bodyPr wrap="square">
            <a:spAutoFit/>
          </a:bodyPr>
          <a:lstStyle/>
          <a:p>
            <a:r>
              <a:rPr lang="en-GB" sz="1000" dirty="0">
                <a:latin typeface="+mj-lt"/>
              </a:rPr>
              <a:t>nagra.ch</a:t>
            </a:r>
          </a:p>
        </p:txBody>
      </p:sp>
    </p:spTree>
    <p:extLst>
      <p:ext uri="{BB962C8B-B14F-4D97-AF65-F5344CB8AC3E}">
        <p14:creationId xmlns:p14="http://schemas.microsoft.com/office/powerpoint/2010/main" val="5972916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28384" y="6611779"/>
            <a:ext cx="1228709" cy="246221"/>
          </a:xfrm>
          <a:prstGeom prst="rect">
            <a:avLst/>
          </a:prstGeom>
          <a:noFill/>
        </p:spPr>
        <p:txBody>
          <a:bodyPr wrap="square">
            <a:spAutoFit/>
          </a:bodyPr>
          <a:lstStyle/>
          <a:p>
            <a:pPr>
              <a:defRPr/>
            </a:pPr>
            <a:r>
              <a:rPr lang="en-US" sz="1000" dirty="0" err="1">
                <a:latin typeface="+mn-lt"/>
              </a:rPr>
              <a:t>Nagra</a:t>
            </a:r>
            <a:r>
              <a:rPr lang="en-US" sz="1000" dirty="0">
                <a:latin typeface="+mn-lt"/>
              </a:rPr>
              <a:t>, AN11-227</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73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281310" y="5517232"/>
            <a:ext cx="4794746" cy="936104"/>
          </a:xfrm>
          <a:solidFill>
            <a:schemeClr val="bg1"/>
          </a:solidFill>
        </p:spPr>
        <p:txBody>
          <a:bodyPr/>
          <a:lstStyle/>
          <a:p>
            <a:pPr algn="r"/>
            <a:r>
              <a:rPr lang="en-GB" altLang="en-US" sz="2800" b="0" noProof="0" dirty="0" smtClean="0"/>
              <a:t>Jura </a:t>
            </a:r>
            <a:r>
              <a:rPr lang="en-GB" altLang="en-US" sz="2800" b="0" noProof="0" dirty="0" err="1" smtClean="0"/>
              <a:t>Ost</a:t>
            </a:r>
            <a:r>
              <a:rPr lang="en-GB" altLang="en-US" sz="2800" b="0" noProof="0" dirty="0" smtClean="0"/>
              <a:t>: possible locations for surface facilities</a:t>
            </a:r>
            <a:endParaRPr lang="en-GB" altLang="en-US" sz="2800" b="0" noProof="0" dirty="0"/>
          </a:p>
        </p:txBody>
      </p:sp>
    </p:spTree>
    <p:extLst>
      <p:ext uri="{BB962C8B-B14F-4D97-AF65-F5344CB8AC3E}">
        <p14:creationId xmlns:p14="http://schemas.microsoft.com/office/powerpoint/2010/main" val="25981071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95819" y="6613598"/>
            <a:ext cx="1228709" cy="246221"/>
          </a:xfrm>
          <a:prstGeom prst="rect">
            <a:avLst/>
          </a:prstGeom>
          <a:noFill/>
        </p:spPr>
        <p:txBody>
          <a:bodyPr wrap="square">
            <a:spAutoFit/>
          </a:bodyPr>
          <a:lstStyle/>
          <a:p>
            <a:pPr>
              <a:defRPr/>
            </a:pPr>
            <a:r>
              <a:rPr lang="en-US" sz="1000" dirty="0" err="1">
                <a:latin typeface="+mn-lt"/>
              </a:rPr>
              <a:t>Nagra</a:t>
            </a:r>
            <a:r>
              <a:rPr lang="en-US" sz="1000" dirty="0">
                <a:latin typeface="+mn-lt"/>
              </a:rPr>
              <a:t>, AN12-30</a:t>
            </a:r>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 y="3530"/>
            <a:ext cx="9148275" cy="5529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35496" y="6021288"/>
            <a:ext cx="6738962" cy="936104"/>
          </a:xfrm>
          <a:solidFill>
            <a:schemeClr val="bg1"/>
          </a:solidFill>
        </p:spPr>
        <p:txBody>
          <a:bodyPr/>
          <a:lstStyle/>
          <a:p>
            <a:r>
              <a:rPr lang="en-GB" altLang="en-US" sz="2800" b="0" noProof="0" dirty="0" smtClean="0"/>
              <a:t>Four selected surface facility locations</a:t>
            </a:r>
            <a:endParaRPr lang="en-GB" altLang="en-US" sz="2800" b="0" noProof="0" dirty="0"/>
          </a:p>
        </p:txBody>
      </p:sp>
    </p:spTree>
    <p:extLst>
      <p:ext uri="{BB962C8B-B14F-4D97-AF65-F5344CB8AC3E}">
        <p14:creationId xmlns:p14="http://schemas.microsoft.com/office/powerpoint/2010/main" val="9563629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95819" y="6613598"/>
            <a:ext cx="1228709" cy="246221"/>
          </a:xfrm>
          <a:prstGeom prst="rect">
            <a:avLst/>
          </a:prstGeom>
          <a:noFill/>
        </p:spPr>
        <p:txBody>
          <a:bodyPr wrap="square">
            <a:spAutoFit/>
          </a:bodyPr>
          <a:lstStyle/>
          <a:p>
            <a:pPr>
              <a:defRPr/>
            </a:pPr>
            <a:r>
              <a:rPr lang="en-US" sz="1000" dirty="0" err="1">
                <a:latin typeface="+mn-lt"/>
              </a:rPr>
              <a:t>Nagra</a:t>
            </a:r>
            <a:r>
              <a:rPr lang="en-US" sz="1000" dirty="0">
                <a:latin typeface="+mn-lt"/>
              </a:rPr>
              <a:t>, AN12-30</a:t>
            </a:r>
          </a:p>
        </p:txBody>
      </p:sp>
      <p:pic>
        <p:nvPicPr>
          <p:cNvPr id="27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61" y="29923"/>
            <a:ext cx="8998039" cy="5416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35496" y="6021288"/>
            <a:ext cx="6738962" cy="936104"/>
          </a:xfrm>
          <a:solidFill>
            <a:schemeClr val="bg1"/>
          </a:solidFill>
        </p:spPr>
        <p:txBody>
          <a:bodyPr/>
          <a:lstStyle/>
          <a:p>
            <a:r>
              <a:rPr lang="en-GB" altLang="en-US" sz="2800" b="0" noProof="0" dirty="0" smtClean="0"/>
              <a:t>Perimeter for surface facility</a:t>
            </a:r>
            <a:endParaRPr lang="en-GB" altLang="en-US" sz="2800" b="0" noProof="0" dirty="0"/>
          </a:p>
        </p:txBody>
      </p:sp>
    </p:spTree>
    <p:extLst>
      <p:ext uri="{BB962C8B-B14F-4D97-AF65-F5344CB8AC3E}">
        <p14:creationId xmlns:p14="http://schemas.microsoft.com/office/powerpoint/2010/main" val="28546277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95819" y="6613598"/>
            <a:ext cx="1228709" cy="246221"/>
          </a:xfrm>
          <a:prstGeom prst="rect">
            <a:avLst/>
          </a:prstGeom>
          <a:noFill/>
        </p:spPr>
        <p:txBody>
          <a:bodyPr wrap="square">
            <a:spAutoFit/>
          </a:bodyPr>
          <a:lstStyle/>
          <a:p>
            <a:pPr>
              <a:defRPr/>
            </a:pPr>
            <a:r>
              <a:rPr lang="en-US" sz="1000" dirty="0" err="1">
                <a:latin typeface="+mn-lt"/>
              </a:rPr>
              <a:t>Nagra</a:t>
            </a:r>
            <a:r>
              <a:rPr lang="en-US" sz="1000" dirty="0">
                <a:latin typeface="+mn-lt"/>
              </a:rPr>
              <a:t>, AN12-30</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45"/>
            <a:ext cx="9204018" cy="5529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35495" y="6021288"/>
            <a:ext cx="8060323" cy="936104"/>
          </a:xfrm>
          <a:solidFill>
            <a:schemeClr val="bg1"/>
          </a:solidFill>
        </p:spPr>
        <p:txBody>
          <a:bodyPr/>
          <a:lstStyle/>
          <a:p>
            <a:r>
              <a:rPr lang="en-GB" altLang="en-US" sz="2800" b="0" noProof="0" dirty="0" smtClean="0"/>
              <a:t>Flood risk</a:t>
            </a:r>
            <a:r>
              <a:rPr lang="en-GB" altLang="en-US" sz="2400" b="0" noProof="0" dirty="0" smtClean="0"/>
              <a:t>: </a:t>
            </a:r>
            <a:r>
              <a:rPr lang="en-GB" altLang="en-US" sz="2000" b="0" noProof="0" dirty="0" smtClean="0"/>
              <a:t>dark blue 10y floods, light blue 500y floods</a:t>
            </a:r>
            <a:endParaRPr lang="en-GB" altLang="en-US" sz="2000" b="0" noProof="0" dirty="0"/>
          </a:p>
        </p:txBody>
      </p:sp>
    </p:spTree>
    <p:extLst>
      <p:ext uri="{BB962C8B-B14F-4D97-AF65-F5344CB8AC3E}">
        <p14:creationId xmlns:p14="http://schemas.microsoft.com/office/powerpoint/2010/main" val="30699864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095819" y="6613598"/>
            <a:ext cx="1228709" cy="246221"/>
          </a:xfrm>
          <a:prstGeom prst="rect">
            <a:avLst/>
          </a:prstGeom>
          <a:noFill/>
        </p:spPr>
        <p:txBody>
          <a:bodyPr wrap="square">
            <a:spAutoFit/>
          </a:bodyPr>
          <a:lstStyle/>
          <a:p>
            <a:pPr>
              <a:defRPr/>
            </a:pPr>
            <a:r>
              <a:rPr lang="en-US" sz="1000" dirty="0" err="1">
                <a:latin typeface="+mn-lt"/>
              </a:rPr>
              <a:t>Nagra</a:t>
            </a:r>
            <a:r>
              <a:rPr lang="en-US" sz="1000" dirty="0">
                <a:latin typeface="+mn-lt"/>
              </a:rPr>
              <a:t>, AN12-30</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1" y="29840"/>
            <a:ext cx="9125200" cy="5487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35496" y="6021288"/>
            <a:ext cx="7992888" cy="936104"/>
          </a:xfrm>
          <a:solidFill>
            <a:schemeClr val="bg1"/>
          </a:solidFill>
        </p:spPr>
        <p:txBody>
          <a:bodyPr/>
          <a:lstStyle/>
          <a:p>
            <a:r>
              <a:rPr lang="en-GB" altLang="en-US" sz="2800" b="0" noProof="0" dirty="0" smtClean="0"/>
              <a:t>Natural hazards</a:t>
            </a:r>
            <a:r>
              <a:rPr lang="en-GB" altLang="en-US" sz="2400" b="0" noProof="0" dirty="0" smtClean="0"/>
              <a:t> </a:t>
            </a:r>
            <a:r>
              <a:rPr lang="en-GB" altLang="en-US" sz="2000" b="0" noProof="0" dirty="0" smtClean="0"/>
              <a:t>– red/blue/yellow: substantial/middle/low risk</a:t>
            </a:r>
            <a:endParaRPr lang="en-GB" altLang="en-US" sz="2000" b="0" noProof="0" dirty="0"/>
          </a:p>
        </p:txBody>
      </p:sp>
    </p:spTree>
    <p:extLst>
      <p:ext uri="{BB962C8B-B14F-4D97-AF65-F5344CB8AC3E}">
        <p14:creationId xmlns:p14="http://schemas.microsoft.com/office/powerpoint/2010/main" val="4058990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E733C1-B09F-4E64-9534-410A473B1231}"/>
              </a:ext>
            </a:extLst>
          </p:cNvPr>
          <p:cNvPicPr>
            <a:picLocks noChangeAspect="1"/>
          </p:cNvPicPr>
          <p:nvPr/>
        </p:nvPicPr>
        <p:blipFill>
          <a:blip r:embed="rId3"/>
          <a:stretch>
            <a:fillRect/>
          </a:stretch>
        </p:blipFill>
        <p:spPr>
          <a:xfrm>
            <a:off x="0" y="3396844"/>
            <a:ext cx="9144000" cy="3461156"/>
          </a:xfrm>
          <a:prstGeom prst="rect">
            <a:avLst/>
          </a:prstGeom>
        </p:spPr>
      </p:pic>
      <p:pic>
        <p:nvPicPr>
          <p:cNvPr id="4710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l="3947" t="28423" r="3212" b="13052"/>
          <a:stretch>
            <a:fillRect/>
          </a:stretch>
        </p:blipFill>
        <p:spPr bwMode="auto">
          <a:xfrm>
            <a:off x="3923928" y="1635524"/>
            <a:ext cx="2382171" cy="148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Rectangle 1026"/>
          <p:cNvSpPr>
            <a:spLocks noGrp="1" noChangeArrowheads="1"/>
          </p:cNvSpPr>
          <p:nvPr>
            <p:ph type="title"/>
          </p:nvPr>
        </p:nvSpPr>
        <p:spPr/>
        <p:txBody>
          <a:bodyPr/>
          <a:lstStyle/>
          <a:p>
            <a:pPr eaLnBrk="1" hangingPunct="1"/>
            <a:r>
              <a:rPr lang="en-GB" altLang="en-US" noProof="0" dirty="0"/>
              <a:t>Implementation – Overview</a:t>
            </a:r>
          </a:p>
        </p:txBody>
      </p:sp>
      <p:sp>
        <p:nvSpPr>
          <p:cNvPr id="2" name="Can 1"/>
          <p:cNvSpPr/>
          <p:nvPr/>
        </p:nvSpPr>
        <p:spPr bwMode="auto">
          <a:xfrm>
            <a:off x="6588224" y="908720"/>
            <a:ext cx="2106619" cy="1662031"/>
          </a:xfrm>
          <a:prstGeom prst="can">
            <a:avLst/>
          </a:prstGeom>
          <a:solidFill>
            <a:schemeClr val="accent3">
              <a:lumMod val="7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nb-NO" sz="2000" dirty="0" err="1">
                <a:latin typeface="+mn-lt"/>
              </a:rPr>
              <a:t>NUCLEAR.gdb</a:t>
            </a:r>
            <a:endParaRPr lang="en-GB" sz="2000" dirty="0">
              <a:latin typeface="+mn-lt"/>
            </a:endParaRPr>
          </a:p>
        </p:txBody>
      </p:sp>
      <p:sp>
        <p:nvSpPr>
          <p:cNvPr id="5" name="Rectangle 4">
            <a:extLst>
              <a:ext uri="{FF2B5EF4-FFF2-40B4-BE49-F238E27FC236}">
                <a16:creationId xmlns:a16="http://schemas.microsoft.com/office/drawing/2014/main" id="{AD3FF23F-AEC7-46A5-B091-9D59EA3DEA29}"/>
              </a:ext>
            </a:extLst>
          </p:cNvPr>
          <p:cNvSpPr/>
          <p:nvPr/>
        </p:nvSpPr>
        <p:spPr bwMode="auto">
          <a:xfrm>
            <a:off x="0" y="3140968"/>
            <a:ext cx="3563888" cy="129614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0" i="0" u="none" strike="noStrike" cap="none" normalizeH="0" baseline="0">
              <a:ln>
                <a:noFill/>
              </a:ln>
              <a:solidFill>
                <a:schemeClr val="tx1"/>
              </a:solidFill>
              <a:effectLst/>
              <a:latin typeface="Times" pitchFamily="18" charset="0"/>
            </a:endParaRPr>
          </a:p>
        </p:txBody>
      </p:sp>
      <p:sp>
        <p:nvSpPr>
          <p:cNvPr id="31747" name="Rectangle 1027"/>
          <p:cNvSpPr>
            <a:spLocks noGrp="1" noChangeArrowheads="1"/>
          </p:cNvSpPr>
          <p:nvPr>
            <p:ph idx="1"/>
          </p:nvPr>
        </p:nvSpPr>
        <p:spPr>
          <a:xfrm>
            <a:off x="304800" y="1052736"/>
            <a:ext cx="5203304" cy="3384376"/>
          </a:xfrm>
        </p:spPr>
        <p:txBody>
          <a:bodyPr/>
          <a:lstStyle/>
          <a:p>
            <a:pPr eaLnBrk="1" hangingPunct="1">
              <a:buFont typeface="Wingdings" panose="05000000000000000000" pitchFamily="2" charset="2"/>
              <a:buChar char="Ø"/>
              <a:defRPr/>
            </a:pPr>
            <a:r>
              <a:rPr lang="en-GB" altLang="en-US" sz="2000" noProof="0" dirty="0"/>
              <a:t>Data integration: Spatial databases</a:t>
            </a:r>
          </a:p>
          <a:p>
            <a:pPr lvl="1">
              <a:buFont typeface="Arial" panose="020B0604020202020204" pitchFamily="34" charset="0"/>
              <a:buChar char="•"/>
              <a:defRPr/>
            </a:pPr>
            <a:r>
              <a:rPr lang="en-GB" altLang="en-US" noProof="0" dirty="0"/>
              <a:t>Database modelling</a:t>
            </a:r>
          </a:p>
          <a:p>
            <a:pPr lvl="1">
              <a:buFont typeface="Arial" panose="020B0604020202020204" pitchFamily="34" charset="0"/>
              <a:buChar char="•"/>
              <a:defRPr/>
            </a:pPr>
            <a:r>
              <a:rPr lang="en-GB" altLang="en-US" noProof="0" dirty="0"/>
              <a:t>ESRI geodatabases</a:t>
            </a:r>
          </a:p>
          <a:p>
            <a:pPr lvl="1">
              <a:buFont typeface="Arial" panose="020B0604020202020204" pitchFamily="34" charset="0"/>
              <a:buChar char="•"/>
              <a:defRPr/>
            </a:pPr>
            <a:r>
              <a:rPr lang="en-GB" altLang="en-US" noProof="0" dirty="0" err="1"/>
              <a:t>Metadatabases</a:t>
            </a:r>
            <a:endParaRPr lang="en-GB" altLang="en-US" noProof="0" dirty="0"/>
          </a:p>
          <a:p>
            <a:pPr eaLnBrk="1" hangingPunct="1">
              <a:spcBef>
                <a:spcPts val="1800"/>
              </a:spcBef>
              <a:buFont typeface="Wingdings" panose="05000000000000000000" pitchFamily="2" charset="2"/>
              <a:buChar char="Ø"/>
              <a:defRPr/>
            </a:pPr>
            <a:r>
              <a:rPr lang="en-GB" altLang="en-US" sz="2000" noProof="0" dirty="0"/>
              <a:t>Cartographic Modelling</a:t>
            </a:r>
          </a:p>
          <a:p>
            <a:pPr lvl="1">
              <a:buFont typeface="Arial" panose="020B0604020202020204" pitchFamily="34" charset="0"/>
              <a:buChar char="•"/>
              <a:defRPr/>
            </a:pPr>
            <a:r>
              <a:rPr lang="en-GB" altLang="en-US" noProof="0" dirty="0"/>
              <a:t>Many MCAs</a:t>
            </a:r>
          </a:p>
          <a:p>
            <a:pPr lvl="1">
              <a:buFont typeface="Arial" panose="020B0604020202020204" pitchFamily="34" charset="0"/>
              <a:buChar char="•"/>
              <a:defRPr/>
            </a:pPr>
            <a:r>
              <a:rPr lang="en-GB" altLang="en-US" noProof="0" dirty="0"/>
              <a:t>ArcGIS Model Builder</a:t>
            </a:r>
          </a:p>
          <a:p>
            <a:pPr lvl="1">
              <a:buFont typeface="Arial" panose="020B0604020202020204" pitchFamily="34" charset="0"/>
              <a:buChar char="•"/>
              <a:defRPr/>
            </a:pPr>
            <a:r>
              <a:rPr lang="en-GB" altLang="en-US" noProof="0" dirty="0"/>
              <a:t>Non-GIS data</a:t>
            </a:r>
          </a:p>
          <a:p>
            <a:pPr lvl="1">
              <a:buFont typeface="Arial" panose="020B0604020202020204" pitchFamily="34" charset="0"/>
              <a:buChar char="•"/>
              <a:defRPr/>
            </a:pPr>
            <a:r>
              <a:rPr lang="en-GB" altLang="en-US" noProof="0" dirty="0"/>
              <a:t>Expert validation</a:t>
            </a:r>
          </a:p>
          <a:p>
            <a:pPr marL="0" indent="0" eaLnBrk="1" hangingPunct="1">
              <a:buFontTx/>
              <a:buNone/>
              <a:defRPr/>
            </a:pPr>
            <a:endParaRPr lang="en-GB" altLang="en-US" sz="2000" noProof="0" dirty="0"/>
          </a:p>
          <a:p>
            <a:pPr marL="0" indent="0" eaLnBrk="1" hangingPunct="1">
              <a:defRPr/>
            </a:pPr>
            <a:endParaRPr lang="en-GB" altLang="en-US" sz="2000" noProof="0" dirty="0"/>
          </a:p>
        </p:txBody>
      </p:sp>
      <p:sp>
        <p:nvSpPr>
          <p:cNvPr id="8" name="Rectangle 7">
            <a:extLst>
              <a:ext uri="{FF2B5EF4-FFF2-40B4-BE49-F238E27FC236}">
                <a16:creationId xmlns:a16="http://schemas.microsoft.com/office/drawing/2014/main" id="{E47F13E2-19ED-4D0F-8ADF-B78FC1EE464F}"/>
              </a:ext>
            </a:extLst>
          </p:cNvPr>
          <p:cNvSpPr/>
          <p:nvPr/>
        </p:nvSpPr>
        <p:spPr>
          <a:xfrm>
            <a:off x="8460432" y="6611779"/>
            <a:ext cx="2180659" cy="246221"/>
          </a:xfrm>
          <a:prstGeom prst="rect">
            <a:avLst/>
          </a:prstGeom>
        </p:spPr>
        <p:txBody>
          <a:bodyPr wrap="square">
            <a:spAutoFit/>
          </a:bodyPr>
          <a:lstStyle/>
          <a:p>
            <a:r>
              <a:rPr lang="en-GB" sz="1000" dirty="0">
                <a:latin typeface="+mj-lt"/>
              </a:rPr>
              <a:t>nagra.ch</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DCF5-38FF-49FB-8E87-304C29C6FDF4}"/>
              </a:ext>
            </a:extLst>
          </p:cNvPr>
          <p:cNvSpPr>
            <a:spLocks noGrp="1"/>
          </p:cNvSpPr>
          <p:nvPr>
            <p:ph type="title"/>
          </p:nvPr>
        </p:nvSpPr>
        <p:spPr>
          <a:xfrm>
            <a:off x="304800" y="-27384"/>
            <a:ext cx="7867600" cy="1512168"/>
          </a:xfrm>
        </p:spPr>
        <p:txBody>
          <a:bodyPr/>
          <a:lstStyle/>
          <a:p>
            <a:r>
              <a:rPr lang="en-GB" noProof="0" dirty="0" smtClean="0"/>
              <a:t>2022: Decision </a:t>
            </a:r>
            <a:br>
              <a:rPr lang="en-GB" noProof="0" dirty="0" smtClean="0"/>
            </a:br>
            <a:endParaRPr lang="en-GB" noProof="0" dirty="0"/>
          </a:p>
        </p:txBody>
      </p:sp>
      <p:pic>
        <p:nvPicPr>
          <p:cNvPr id="5" name="Picture 4">
            <a:extLst>
              <a:ext uri="{FF2B5EF4-FFF2-40B4-BE49-F238E27FC236}">
                <a16:creationId xmlns:a16="http://schemas.microsoft.com/office/drawing/2014/main" id="{F1347AA8-7D90-485E-94E9-162AF72D1D1D}"/>
              </a:ext>
            </a:extLst>
          </p:cNvPr>
          <p:cNvPicPr>
            <a:picLocks noChangeAspect="1"/>
          </p:cNvPicPr>
          <p:nvPr/>
        </p:nvPicPr>
        <p:blipFill>
          <a:blip r:embed="rId2"/>
          <a:stretch>
            <a:fillRect/>
          </a:stretch>
        </p:blipFill>
        <p:spPr>
          <a:xfrm>
            <a:off x="4554832" y="1009501"/>
            <a:ext cx="2527576" cy="1664810"/>
          </a:xfrm>
          <a:prstGeom prst="rect">
            <a:avLst/>
          </a:prstGeom>
        </p:spPr>
      </p:pic>
      <p:pic>
        <p:nvPicPr>
          <p:cNvPr id="4" name="Picture 3">
            <a:extLst>
              <a:ext uri="{FF2B5EF4-FFF2-40B4-BE49-F238E27FC236}">
                <a16:creationId xmlns:a16="http://schemas.microsoft.com/office/drawing/2014/main" id="{30EFCE90-5257-4247-838C-C39149656D39}"/>
              </a:ext>
            </a:extLst>
          </p:cNvPr>
          <p:cNvPicPr>
            <a:picLocks noChangeAspect="1"/>
          </p:cNvPicPr>
          <p:nvPr/>
        </p:nvPicPr>
        <p:blipFill>
          <a:blip r:embed="rId3"/>
          <a:stretch>
            <a:fillRect/>
          </a:stretch>
        </p:blipFill>
        <p:spPr>
          <a:xfrm>
            <a:off x="4958172" y="1224"/>
            <a:ext cx="4284476" cy="3077958"/>
          </a:xfrm>
          <a:prstGeom prst="rect">
            <a:avLst/>
          </a:prstGeom>
        </p:spPr>
      </p:pic>
      <p:pic>
        <p:nvPicPr>
          <p:cNvPr id="8" name="Picture 7">
            <a:extLst>
              <a:ext uri="{FF2B5EF4-FFF2-40B4-BE49-F238E27FC236}">
                <a16:creationId xmlns:a16="http://schemas.microsoft.com/office/drawing/2014/main" id="{8800F46F-09AA-48D1-99BC-B83B639E18E6}"/>
              </a:ext>
            </a:extLst>
          </p:cNvPr>
          <p:cNvPicPr>
            <a:picLocks noChangeAspect="1"/>
          </p:cNvPicPr>
          <p:nvPr/>
        </p:nvPicPr>
        <p:blipFill>
          <a:blip r:embed="rId4"/>
          <a:stretch>
            <a:fillRect/>
          </a:stretch>
        </p:blipFill>
        <p:spPr>
          <a:xfrm>
            <a:off x="66558" y="2962726"/>
            <a:ext cx="9010883" cy="3871166"/>
          </a:xfrm>
          <a:prstGeom prst="rect">
            <a:avLst/>
          </a:prstGeom>
        </p:spPr>
      </p:pic>
      <p:pic>
        <p:nvPicPr>
          <p:cNvPr id="9" name="Picture 8">
            <a:extLst>
              <a:ext uri="{FF2B5EF4-FFF2-40B4-BE49-F238E27FC236}">
                <a16:creationId xmlns:a16="http://schemas.microsoft.com/office/drawing/2014/main" id="{041C38A4-2A39-42BA-8C5B-9E567EFE645E}"/>
              </a:ext>
            </a:extLst>
          </p:cNvPr>
          <p:cNvPicPr>
            <a:picLocks noChangeAspect="1"/>
          </p:cNvPicPr>
          <p:nvPr/>
        </p:nvPicPr>
        <p:blipFill>
          <a:blip r:embed="rId5"/>
          <a:stretch>
            <a:fillRect/>
          </a:stretch>
        </p:blipFill>
        <p:spPr>
          <a:xfrm>
            <a:off x="0" y="1009501"/>
            <a:ext cx="4958172" cy="1715327"/>
          </a:xfrm>
          <a:prstGeom prst="rect">
            <a:avLst/>
          </a:prstGeom>
        </p:spPr>
      </p:pic>
      <p:sp>
        <p:nvSpPr>
          <p:cNvPr id="10" name="Rectangle 9">
            <a:extLst>
              <a:ext uri="{FF2B5EF4-FFF2-40B4-BE49-F238E27FC236}">
                <a16:creationId xmlns:a16="http://schemas.microsoft.com/office/drawing/2014/main" id="{DA30A865-33C1-4B62-8A28-DA9446F0A807}"/>
              </a:ext>
            </a:extLst>
          </p:cNvPr>
          <p:cNvSpPr/>
          <p:nvPr/>
        </p:nvSpPr>
        <p:spPr>
          <a:xfrm>
            <a:off x="20616" y="6611779"/>
            <a:ext cx="2180659" cy="246221"/>
          </a:xfrm>
          <a:prstGeom prst="rect">
            <a:avLst/>
          </a:prstGeom>
        </p:spPr>
        <p:txBody>
          <a:bodyPr wrap="square">
            <a:spAutoFit/>
          </a:bodyPr>
          <a:lstStyle/>
          <a:p>
            <a:r>
              <a:rPr lang="en-GB" sz="1000" dirty="0">
                <a:latin typeface="+mj-lt"/>
              </a:rPr>
              <a:t>nagra.ch</a:t>
            </a:r>
          </a:p>
        </p:txBody>
      </p:sp>
    </p:spTree>
    <p:extLst>
      <p:ext uri="{BB962C8B-B14F-4D97-AF65-F5344CB8AC3E}">
        <p14:creationId xmlns:p14="http://schemas.microsoft.com/office/powerpoint/2010/main" val="341370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75D0-273E-478D-86C3-A383C872E099}"/>
              </a:ext>
            </a:extLst>
          </p:cNvPr>
          <p:cNvSpPr>
            <a:spLocks noGrp="1"/>
          </p:cNvSpPr>
          <p:nvPr>
            <p:ph type="title"/>
          </p:nvPr>
        </p:nvSpPr>
        <p:spPr/>
        <p:txBody>
          <a:bodyPr/>
          <a:lstStyle/>
          <a:p>
            <a:endParaRPr lang="en-GB" noProof="0" dirty="0"/>
          </a:p>
        </p:txBody>
      </p:sp>
      <p:pic>
        <p:nvPicPr>
          <p:cNvPr id="5" name="Picture 4">
            <a:extLst>
              <a:ext uri="{FF2B5EF4-FFF2-40B4-BE49-F238E27FC236}">
                <a16:creationId xmlns:a16="http://schemas.microsoft.com/office/drawing/2014/main" id="{F5B901D1-4C7C-4AA9-85BC-1E17535EBD64}"/>
              </a:ext>
            </a:extLst>
          </p:cNvPr>
          <p:cNvPicPr>
            <a:picLocks noChangeAspect="1"/>
          </p:cNvPicPr>
          <p:nvPr/>
        </p:nvPicPr>
        <p:blipFill>
          <a:blip r:embed="rId2"/>
          <a:stretch>
            <a:fillRect/>
          </a:stretch>
        </p:blipFill>
        <p:spPr>
          <a:xfrm>
            <a:off x="0" y="0"/>
            <a:ext cx="9144000" cy="4135477"/>
          </a:xfrm>
          <a:prstGeom prst="rect">
            <a:avLst/>
          </a:prstGeom>
        </p:spPr>
      </p:pic>
      <p:sp>
        <p:nvSpPr>
          <p:cNvPr id="8" name="TextBox 7">
            <a:extLst>
              <a:ext uri="{FF2B5EF4-FFF2-40B4-BE49-F238E27FC236}">
                <a16:creationId xmlns:a16="http://schemas.microsoft.com/office/drawing/2014/main" id="{63FF1FD9-E78F-451D-AC7B-159748A72075}"/>
              </a:ext>
            </a:extLst>
          </p:cNvPr>
          <p:cNvSpPr txBox="1"/>
          <p:nvPr/>
        </p:nvSpPr>
        <p:spPr>
          <a:xfrm>
            <a:off x="899592" y="1562107"/>
            <a:ext cx="862737" cy="307777"/>
          </a:xfrm>
          <a:prstGeom prst="rect">
            <a:avLst/>
          </a:prstGeom>
          <a:noFill/>
        </p:spPr>
        <p:txBody>
          <a:bodyPr wrap="none" rtlCol="0">
            <a:spAutoFit/>
          </a:bodyPr>
          <a:lstStyle/>
          <a:p>
            <a:r>
              <a:rPr lang="nb-NO" sz="1400" dirty="0">
                <a:solidFill>
                  <a:srgbClr val="FF0000"/>
                </a:solidFill>
                <a:latin typeface="Arial Narrow" panose="020B0606020202030204" pitchFamily="34" charset="0"/>
              </a:rPr>
              <a:t>AIR VENT</a:t>
            </a:r>
          </a:p>
        </p:txBody>
      </p:sp>
      <p:sp>
        <p:nvSpPr>
          <p:cNvPr id="9" name="TextBox 8">
            <a:extLst>
              <a:ext uri="{FF2B5EF4-FFF2-40B4-BE49-F238E27FC236}">
                <a16:creationId xmlns:a16="http://schemas.microsoft.com/office/drawing/2014/main" id="{CF161EFA-0156-4293-98FB-520445D0744F}"/>
              </a:ext>
            </a:extLst>
          </p:cNvPr>
          <p:cNvSpPr txBox="1"/>
          <p:nvPr/>
        </p:nvSpPr>
        <p:spPr>
          <a:xfrm>
            <a:off x="3347864" y="1726939"/>
            <a:ext cx="665567" cy="307777"/>
          </a:xfrm>
          <a:prstGeom prst="rect">
            <a:avLst/>
          </a:prstGeom>
          <a:noFill/>
        </p:spPr>
        <p:txBody>
          <a:bodyPr wrap="none" rtlCol="0">
            <a:spAutoFit/>
          </a:bodyPr>
          <a:lstStyle/>
          <a:p>
            <a:r>
              <a:rPr lang="nb-NO" sz="1400" dirty="0">
                <a:solidFill>
                  <a:srgbClr val="FF0000"/>
                </a:solidFill>
                <a:latin typeface="Arial Narrow" panose="020B0606020202030204" pitchFamily="34" charset="0"/>
              </a:rPr>
              <a:t>SHAFT</a:t>
            </a:r>
          </a:p>
        </p:txBody>
      </p:sp>
      <p:sp>
        <p:nvSpPr>
          <p:cNvPr id="10" name="TextBox 9">
            <a:extLst>
              <a:ext uri="{FF2B5EF4-FFF2-40B4-BE49-F238E27FC236}">
                <a16:creationId xmlns:a16="http://schemas.microsoft.com/office/drawing/2014/main" id="{C07EF2DF-E1A6-41F5-947C-5E9326E06556}"/>
              </a:ext>
            </a:extLst>
          </p:cNvPr>
          <p:cNvSpPr txBox="1"/>
          <p:nvPr/>
        </p:nvSpPr>
        <p:spPr>
          <a:xfrm>
            <a:off x="7131738" y="414992"/>
            <a:ext cx="1309974" cy="307777"/>
          </a:xfrm>
          <a:prstGeom prst="rect">
            <a:avLst/>
          </a:prstGeom>
          <a:noFill/>
        </p:spPr>
        <p:txBody>
          <a:bodyPr wrap="none" rtlCol="0">
            <a:spAutoFit/>
          </a:bodyPr>
          <a:lstStyle/>
          <a:p>
            <a:r>
              <a:rPr lang="nb-NO" sz="1400" dirty="0">
                <a:solidFill>
                  <a:srgbClr val="FF0000"/>
                </a:solidFill>
                <a:latin typeface="Arial Narrow" panose="020B0606020202030204" pitchFamily="34" charset="0"/>
              </a:rPr>
              <a:t>ACCESS SHAFT</a:t>
            </a:r>
          </a:p>
        </p:txBody>
      </p:sp>
      <p:pic>
        <p:nvPicPr>
          <p:cNvPr id="12" name="Picture 11">
            <a:extLst>
              <a:ext uri="{FF2B5EF4-FFF2-40B4-BE49-F238E27FC236}">
                <a16:creationId xmlns:a16="http://schemas.microsoft.com/office/drawing/2014/main" id="{8646243A-1818-49EC-A23A-EE9F814E5D9E}"/>
              </a:ext>
            </a:extLst>
          </p:cNvPr>
          <p:cNvPicPr>
            <a:picLocks noChangeAspect="1"/>
          </p:cNvPicPr>
          <p:nvPr/>
        </p:nvPicPr>
        <p:blipFill>
          <a:blip r:embed="rId3"/>
          <a:stretch>
            <a:fillRect/>
          </a:stretch>
        </p:blipFill>
        <p:spPr>
          <a:xfrm>
            <a:off x="2400368" y="3697576"/>
            <a:ext cx="4048057" cy="3160424"/>
          </a:xfrm>
          <a:prstGeom prst="rect">
            <a:avLst/>
          </a:prstGeom>
        </p:spPr>
      </p:pic>
      <p:pic>
        <p:nvPicPr>
          <p:cNvPr id="4" name="Picture 3">
            <a:extLst>
              <a:ext uri="{FF2B5EF4-FFF2-40B4-BE49-F238E27FC236}">
                <a16:creationId xmlns:a16="http://schemas.microsoft.com/office/drawing/2014/main" id="{D3DCECA9-E4D4-4A2E-8228-3B135FBCE795}"/>
              </a:ext>
            </a:extLst>
          </p:cNvPr>
          <p:cNvPicPr>
            <a:picLocks noChangeAspect="1"/>
          </p:cNvPicPr>
          <p:nvPr/>
        </p:nvPicPr>
        <p:blipFill>
          <a:blip r:embed="rId4"/>
          <a:stretch>
            <a:fillRect/>
          </a:stretch>
        </p:blipFill>
        <p:spPr>
          <a:xfrm>
            <a:off x="6459817" y="2990850"/>
            <a:ext cx="2695575" cy="3867150"/>
          </a:xfrm>
          <a:prstGeom prst="rect">
            <a:avLst/>
          </a:prstGeom>
        </p:spPr>
      </p:pic>
      <p:sp>
        <p:nvSpPr>
          <p:cNvPr id="13" name="TextBox 12">
            <a:extLst>
              <a:ext uri="{FF2B5EF4-FFF2-40B4-BE49-F238E27FC236}">
                <a16:creationId xmlns:a16="http://schemas.microsoft.com/office/drawing/2014/main" id="{B03C033B-A72D-4472-98DE-BAA07439F661}"/>
              </a:ext>
            </a:extLst>
          </p:cNvPr>
          <p:cNvSpPr txBox="1"/>
          <p:nvPr/>
        </p:nvSpPr>
        <p:spPr>
          <a:xfrm rot="20545616">
            <a:off x="6477454" y="3263695"/>
            <a:ext cx="1742785" cy="461665"/>
          </a:xfrm>
          <a:prstGeom prst="rect">
            <a:avLst/>
          </a:prstGeom>
          <a:noFill/>
        </p:spPr>
        <p:txBody>
          <a:bodyPr wrap="none" rtlCol="0">
            <a:spAutoFit/>
          </a:bodyPr>
          <a:lstStyle/>
          <a:p>
            <a:r>
              <a:rPr lang="nb-NO" dirty="0"/>
              <a:t>GERMANY</a:t>
            </a:r>
          </a:p>
        </p:txBody>
      </p:sp>
      <p:sp>
        <p:nvSpPr>
          <p:cNvPr id="15" name="Title 1">
            <a:extLst>
              <a:ext uri="{FF2B5EF4-FFF2-40B4-BE49-F238E27FC236}">
                <a16:creationId xmlns:a16="http://schemas.microsoft.com/office/drawing/2014/main" id="{4AE966EA-55C3-4E64-8BE7-A6CB135BD99C}"/>
              </a:ext>
            </a:extLst>
          </p:cNvPr>
          <p:cNvSpPr txBox="1">
            <a:spLocks/>
          </p:cNvSpPr>
          <p:nvPr/>
        </p:nvSpPr>
        <p:spPr bwMode="auto">
          <a:xfrm>
            <a:off x="97248" y="3811733"/>
            <a:ext cx="2205872" cy="1057427"/>
          </a:xfrm>
          <a:prstGeom prst="rect">
            <a:avLst/>
          </a:prstGeom>
          <a:solidFill>
            <a:schemeClr val="bg1"/>
          </a:solidFill>
          <a:ln>
            <a:noFill/>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altLang="en-US" sz="2400" b="0" kern="0" dirty="0"/>
              <a:t>Surface </a:t>
            </a:r>
            <a:r>
              <a:rPr lang="nb-NO" altLang="en-US" sz="2400" b="0" kern="0" dirty="0" err="1"/>
              <a:t>facility</a:t>
            </a:r>
            <a:endParaRPr lang="en-GB" altLang="en-US" sz="2400" b="0" kern="0" dirty="0"/>
          </a:p>
        </p:txBody>
      </p:sp>
      <p:sp>
        <p:nvSpPr>
          <p:cNvPr id="16" name="Rectangle 15">
            <a:extLst>
              <a:ext uri="{FF2B5EF4-FFF2-40B4-BE49-F238E27FC236}">
                <a16:creationId xmlns:a16="http://schemas.microsoft.com/office/drawing/2014/main" id="{9468536C-4480-42A0-892B-535EEA736B04}"/>
              </a:ext>
            </a:extLst>
          </p:cNvPr>
          <p:cNvSpPr/>
          <p:nvPr/>
        </p:nvSpPr>
        <p:spPr>
          <a:xfrm>
            <a:off x="20616" y="6611779"/>
            <a:ext cx="2180659" cy="246221"/>
          </a:xfrm>
          <a:prstGeom prst="rect">
            <a:avLst/>
          </a:prstGeom>
        </p:spPr>
        <p:txBody>
          <a:bodyPr wrap="square">
            <a:spAutoFit/>
          </a:bodyPr>
          <a:lstStyle/>
          <a:p>
            <a:r>
              <a:rPr lang="en-GB" sz="1000" dirty="0">
                <a:latin typeface="+mj-lt"/>
              </a:rPr>
              <a:t>nagra.ch</a:t>
            </a:r>
          </a:p>
        </p:txBody>
      </p:sp>
    </p:spTree>
    <p:extLst>
      <p:ext uri="{BB962C8B-B14F-4D97-AF65-F5344CB8AC3E}">
        <p14:creationId xmlns:p14="http://schemas.microsoft.com/office/powerpoint/2010/main" val="22537383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B75D0-273E-478D-86C3-A383C872E099}"/>
              </a:ext>
            </a:extLst>
          </p:cNvPr>
          <p:cNvSpPr>
            <a:spLocks noGrp="1"/>
          </p:cNvSpPr>
          <p:nvPr>
            <p:ph type="title"/>
          </p:nvPr>
        </p:nvSpPr>
        <p:spPr/>
        <p:txBody>
          <a:bodyPr/>
          <a:lstStyle/>
          <a:p>
            <a:endParaRPr lang="en-GB" noProof="0" dirty="0"/>
          </a:p>
        </p:txBody>
      </p:sp>
      <p:pic>
        <p:nvPicPr>
          <p:cNvPr id="5" name="Picture 4">
            <a:extLst>
              <a:ext uri="{FF2B5EF4-FFF2-40B4-BE49-F238E27FC236}">
                <a16:creationId xmlns:a16="http://schemas.microsoft.com/office/drawing/2014/main" id="{F5B901D1-4C7C-4AA9-85BC-1E17535EBD64}"/>
              </a:ext>
            </a:extLst>
          </p:cNvPr>
          <p:cNvPicPr>
            <a:picLocks noChangeAspect="1"/>
          </p:cNvPicPr>
          <p:nvPr/>
        </p:nvPicPr>
        <p:blipFill>
          <a:blip r:embed="rId2"/>
          <a:stretch>
            <a:fillRect/>
          </a:stretch>
        </p:blipFill>
        <p:spPr>
          <a:xfrm>
            <a:off x="0" y="0"/>
            <a:ext cx="9144000" cy="4135477"/>
          </a:xfrm>
          <a:prstGeom prst="rect">
            <a:avLst/>
          </a:prstGeom>
        </p:spPr>
      </p:pic>
      <p:pic>
        <p:nvPicPr>
          <p:cNvPr id="9" name="Picture 8">
            <a:extLst>
              <a:ext uri="{FF2B5EF4-FFF2-40B4-BE49-F238E27FC236}">
                <a16:creationId xmlns:a16="http://schemas.microsoft.com/office/drawing/2014/main" id="{48E85D89-4A8E-456E-8FD6-03783145974D}"/>
              </a:ext>
            </a:extLst>
          </p:cNvPr>
          <p:cNvPicPr>
            <a:picLocks noChangeAspect="1"/>
          </p:cNvPicPr>
          <p:nvPr/>
        </p:nvPicPr>
        <p:blipFill>
          <a:blip r:embed="rId3"/>
          <a:stretch>
            <a:fillRect/>
          </a:stretch>
        </p:blipFill>
        <p:spPr>
          <a:xfrm>
            <a:off x="-108520" y="4653136"/>
            <a:ext cx="9542589" cy="1714200"/>
          </a:xfrm>
          <a:prstGeom prst="rect">
            <a:avLst/>
          </a:prstGeom>
        </p:spPr>
      </p:pic>
      <p:sp>
        <p:nvSpPr>
          <p:cNvPr id="10" name="Title 1">
            <a:extLst>
              <a:ext uri="{FF2B5EF4-FFF2-40B4-BE49-F238E27FC236}">
                <a16:creationId xmlns:a16="http://schemas.microsoft.com/office/drawing/2014/main" id="{C525B689-6D6B-46C2-83A0-2527870C8445}"/>
              </a:ext>
            </a:extLst>
          </p:cNvPr>
          <p:cNvSpPr txBox="1">
            <a:spLocks/>
          </p:cNvSpPr>
          <p:nvPr/>
        </p:nvSpPr>
        <p:spPr bwMode="auto">
          <a:xfrm>
            <a:off x="281976" y="4077073"/>
            <a:ext cx="1913760" cy="721250"/>
          </a:xfrm>
          <a:prstGeom prst="rect">
            <a:avLst/>
          </a:prstGeom>
          <a:solidFill>
            <a:schemeClr val="bg1"/>
          </a:solidFill>
          <a:ln>
            <a:noFill/>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altLang="en-US" sz="2000" b="0" kern="0" dirty="0" err="1">
                <a:solidFill>
                  <a:srgbClr val="F39371"/>
                </a:solidFill>
              </a:rPr>
              <a:t>Bureaucracy</a:t>
            </a:r>
            <a:r>
              <a:rPr lang="nb-NO" altLang="en-US" sz="2000" b="0" kern="0" dirty="0">
                <a:solidFill>
                  <a:srgbClr val="F39371"/>
                </a:solidFill>
              </a:rPr>
              <a:t> </a:t>
            </a:r>
            <a:r>
              <a:rPr lang="nb-NO" altLang="en-US" sz="2000" b="0" kern="0" dirty="0" err="1">
                <a:solidFill>
                  <a:srgbClr val="F39371"/>
                </a:solidFill>
              </a:rPr>
              <a:t>phase</a:t>
            </a:r>
            <a:endParaRPr lang="en-GB" altLang="en-US" sz="2000" b="0" kern="0" dirty="0">
              <a:solidFill>
                <a:srgbClr val="F39371"/>
              </a:solidFill>
            </a:endParaRPr>
          </a:p>
        </p:txBody>
      </p:sp>
      <p:sp>
        <p:nvSpPr>
          <p:cNvPr id="11" name="Title 1">
            <a:extLst>
              <a:ext uri="{FF2B5EF4-FFF2-40B4-BE49-F238E27FC236}">
                <a16:creationId xmlns:a16="http://schemas.microsoft.com/office/drawing/2014/main" id="{5885EC89-2FA1-4528-A8DF-811EE428D41A}"/>
              </a:ext>
            </a:extLst>
          </p:cNvPr>
          <p:cNvSpPr txBox="1">
            <a:spLocks/>
          </p:cNvSpPr>
          <p:nvPr/>
        </p:nvSpPr>
        <p:spPr bwMode="auto">
          <a:xfrm>
            <a:off x="1403648" y="6145596"/>
            <a:ext cx="2205872" cy="443479"/>
          </a:xfrm>
          <a:prstGeom prst="rect">
            <a:avLst/>
          </a:prstGeom>
          <a:solidFill>
            <a:schemeClr val="bg1"/>
          </a:solidFill>
          <a:ln>
            <a:noFill/>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altLang="en-US" sz="2000" b="0" kern="0" dirty="0" err="1">
                <a:solidFill>
                  <a:srgbClr val="2A556F"/>
                </a:solidFill>
              </a:rPr>
              <a:t>Building</a:t>
            </a:r>
            <a:r>
              <a:rPr lang="nb-NO" altLang="en-US" sz="2000" b="0" kern="0" dirty="0">
                <a:solidFill>
                  <a:srgbClr val="2A556F"/>
                </a:solidFill>
              </a:rPr>
              <a:t> </a:t>
            </a:r>
            <a:r>
              <a:rPr lang="nb-NO" altLang="en-US" sz="2000" b="0" kern="0" dirty="0" err="1">
                <a:solidFill>
                  <a:srgbClr val="2A556F"/>
                </a:solidFill>
              </a:rPr>
              <a:t>phase</a:t>
            </a:r>
            <a:endParaRPr lang="en-GB" altLang="en-US" sz="2000" b="0" kern="0" dirty="0">
              <a:solidFill>
                <a:srgbClr val="2A556F"/>
              </a:solidFill>
            </a:endParaRPr>
          </a:p>
        </p:txBody>
      </p:sp>
      <p:sp>
        <p:nvSpPr>
          <p:cNvPr id="12" name="Title 1">
            <a:extLst>
              <a:ext uri="{FF2B5EF4-FFF2-40B4-BE49-F238E27FC236}">
                <a16:creationId xmlns:a16="http://schemas.microsoft.com/office/drawing/2014/main" id="{15CC9AF3-355D-4AE3-BEB8-736ECDCBE71F}"/>
              </a:ext>
            </a:extLst>
          </p:cNvPr>
          <p:cNvSpPr txBox="1">
            <a:spLocks/>
          </p:cNvSpPr>
          <p:nvPr/>
        </p:nvSpPr>
        <p:spPr bwMode="auto">
          <a:xfrm>
            <a:off x="5436096" y="6145595"/>
            <a:ext cx="2808312" cy="443479"/>
          </a:xfrm>
          <a:prstGeom prst="rect">
            <a:avLst/>
          </a:prstGeom>
          <a:solidFill>
            <a:schemeClr val="bg1"/>
          </a:solidFill>
          <a:ln>
            <a:noFill/>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nb-NO" altLang="en-US" sz="2000" b="0" kern="0" dirty="0" err="1">
                <a:solidFill>
                  <a:srgbClr val="76B5DC"/>
                </a:solidFill>
              </a:rPr>
              <a:t>Observation</a:t>
            </a:r>
            <a:r>
              <a:rPr lang="nb-NO" altLang="en-US" sz="2000" b="0" kern="0" dirty="0">
                <a:solidFill>
                  <a:srgbClr val="76B5DC"/>
                </a:solidFill>
              </a:rPr>
              <a:t> </a:t>
            </a:r>
            <a:r>
              <a:rPr lang="nb-NO" altLang="en-US" sz="2000" b="0" kern="0" dirty="0" err="1">
                <a:solidFill>
                  <a:srgbClr val="76B5DC"/>
                </a:solidFill>
              </a:rPr>
              <a:t>phase</a:t>
            </a:r>
            <a:endParaRPr lang="en-GB" altLang="en-US" sz="2000" b="0" kern="0" dirty="0">
              <a:solidFill>
                <a:srgbClr val="76B5DC"/>
              </a:solidFill>
            </a:endParaRPr>
          </a:p>
        </p:txBody>
      </p:sp>
      <p:sp>
        <p:nvSpPr>
          <p:cNvPr id="13" name="Rectangle 12">
            <a:extLst>
              <a:ext uri="{FF2B5EF4-FFF2-40B4-BE49-F238E27FC236}">
                <a16:creationId xmlns:a16="http://schemas.microsoft.com/office/drawing/2014/main" id="{5DBD7697-0F53-457E-8C83-C204FAC0CD3B}"/>
              </a:ext>
            </a:extLst>
          </p:cNvPr>
          <p:cNvSpPr/>
          <p:nvPr/>
        </p:nvSpPr>
        <p:spPr>
          <a:xfrm>
            <a:off x="20616" y="6611779"/>
            <a:ext cx="2180659" cy="246221"/>
          </a:xfrm>
          <a:prstGeom prst="rect">
            <a:avLst/>
          </a:prstGeom>
        </p:spPr>
        <p:txBody>
          <a:bodyPr wrap="square">
            <a:spAutoFit/>
          </a:bodyPr>
          <a:lstStyle/>
          <a:p>
            <a:r>
              <a:rPr lang="en-GB" sz="1000" dirty="0">
                <a:latin typeface="+mj-lt"/>
              </a:rPr>
              <a:t>nagra.ch</a:t>
            </a:r>
          </a:p>
        </p:txBody>
      </p:sp>
    </p:spTree>
    <p:extLst>
      <p:ext uri="{BB962C8B-B14F-4D97-AF65-F5344CB8AC3E}">
        <p14:creationId xmlns:p14="http://schemas.microsoft.com/office/powerpoint/2010/main" val="3794596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extLst>
              <p:ext uri="{D42A27DB-BD31-4B8C-83A1-F6EECF244321}">
                <p14:modId xmlns:p14="http://schemas.microsoft.com/office/powerpoint/2010/main" val="2516871093"/>
              </p:ext>
            </p:extLst>
          </p:nvPr>
        </p:nvGraphicFramePr>
        <p:xfrm>
          <a:off x="1219200" y="1898650"/>
          <a:ext cx="6705600" cy="4614863"/>
        </p:xfrm>
        <a:graphic>
          <a:graphicData uri="http://schemas.openxmlformats.org/presentationml/2006/ole">
            <mc:AlternateContent xmlns:mc="http://schemas.openxmlformats.org/markup-compatibility/2006">
              <mc:Choice xmlns:v="urn:schemas-microsoft-com:vml" Requires="v">
                <p:oleObj spid="_x0000_s1040" name="Document" r:id="rId4" imgW="2922122" imgH="1999234" progId="Word.Document.8">
                  <p:embed/>
                </p:oleObj>
              </mc:Choice>
              <mc:Fallback>
                <p:oleObj name="Document" r:id="rId4" imgW="2922122" imgH="1999234" progId="Word.Document.8">
                  <p:embed/>
                  <p:pic>
                    <p:nvPicPr>
                      <p:cNvPr id="0" name="Object 2"/>
                      <p:cNvPicPr>
                        <a:picLocks noChangeAspect="1" noChangeArrowheads="1"/>
                      </p:cNvPicPr>
                      <p:nvPr/>
                    </p:nvPicPr>
                    <p:blipFill>
                      <a:blip r:embed="rId5"/>
                      <a:srcRect/>
                      <a:stretch>
                        <a:fillRect/>
                      </a:stretch>
                    </p:blipFill>
                    <p:spPr bwMode="auto">
                      <a:xfrm>
                        <a:off x="1219200" y="1898650"/>
                        <a:ext cx="6705600" cy="461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7" name="Rectangle 3"/>
          <p:cNvSpPr>
            <a:spLocks noChangeArrowheads="1"/>
          </p:cNvSpPr>
          <p:nvPr/>
        </p:nvSpPr>
        <p:spPr bwMode="auto">
          <a:xfrm>
            <a:off x="225425" y="274638"/>
            <a:ext cx="6146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en-US" altLang="en-US" sz="2200">
                <a:solidFill>
                  <a:srgbClr val="000099"/>
                </a:solidFill>
                <a:latin typeface="Verdana" pitchFamily="34" charset="0"/>
              </a:rPr>
              <a:t>Rock instabilities detection along the roads in the Swiss Alps</a:t>
            </a:r>
            <a:endParaRPr lang="en-GB" altLang="en-US" sz="2200">
              <a:solidFill>
                <a:srgbClr val="000099"/>
              </a:solidFill>
              <a:latin typeface="Verdana" pitchFamily="34" charset="0"/>
            </a:endParaRPr>
          </a:p>
        </p:txBody>
      </p:sp>
      <p:sp>
        <p:nvSpPr>
          <p:cNvPr id="11268" name="Rectangle 4"/>
          <p:cNvSpPr>
            <a:spLocks noChangeArrowheads="1"/>
          </p:cNvSpPr>
          <p:nvPr/>
        </p:nvSpPr>
        <p:spPr bwMode="auto">
          <a:xfrm>
            <a:off x="5259388" y="4975225"/>
            <a:ext cx="22971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1200">
                <a:solidFill>
                  <a:srgbClr val="000099"/>
                </a:solidFill>
                <a:latin typeface="Verdana" pitchFamily="34" charset="0"/>
              </a:rPr>
              <a:t>(</a:t>
            </a:r>
            <a:r>
              <a:rPr lang="fr-CH" altLang="en-US" sz="1200">
                <a:solidFill>
                  <a:srgbClr val="000099"/>
                </a:solidFill>
                <a:latin typeface="Verdana" pitchFamily="34" charset="0"/>
              </a:rPr>
              <a:t>after</a:t>
            </a:r>
            <a:r>
              <a:rPr lang="en-US" altLang="en-US" sz="1200">
                <a:solidFill>
                  <a:srgbClr val="000099"/>
                </a:solidFill>
                <a:latin typeface="Verdana" pitchFamily="34" charset="0"/>
              </a:rPr>
              <a:t> Baillifard et al. 200</a:t>
            </a:r>
            <a:r>
              <a:rPr lang="fr-CH" altLang="en-US" sz="1200">
                <a:solidFill>
                  <a:srgbClr val="000099"/>
                </a:solidFill>
                <a:latin typeface="Verdana" pitchFamily="34" charset="0"/>
              </a:rPr>
              <a:t>3</a:t>
            </a:r>
            <a:r>
              <a:rPr lang="en-US" altLang="en-US" sz="1200">
                <a:solidFill>
                  <a:srgbClr val="000099"/>
                </a:solidFill>
                <a:latin typeface="Verdana" pitchFamily="34" charset="0"/>
              </a:rPr>
              <a:t>)</a:t>
            </a:r>
          </a:p>
        </p:txBody>
      </p:sp>
      <p:sp>
        <p:nvSpPr>
          <p:cNvPr id="11269" name="Text Box 5"/>
          <p:cNvSpPr txBox="1">
            <a:spLocks noChangeArrowheads="1"/>
          </p:cNvSpPr>
          <p:nvPr/>
        </p:nvSpPr>
        <p:spPr bwMode="auto">
          <a:xfrm>
            <a:off x="185738" y="1071563"/>
            <a:ext cx="63087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GB" altLang="en-US" sz="1800"/>
              <a:t>Input data: nat. topo. and geol. maps + DEM (25 m cell grid)</a:t>
            </a:r>
            <a:br>
              <a:rPr lang="en-GB" altLang="en-US" sz="1800"/>
            </a:br>
            <a:r>
              <a:rPr lang="en-GB" altLang="en-US" sz="1800"/>
              <a:t>Method: sum of 5 predisposition factors (present/absent)</a:t>
            </a:r>
          </a:p>
        </p:txBody>
      </p:sp>
      <p:sp>
        <p:nvSpPr>
          <p:cNvPr id="11270" name="Text Box 6"/>
          <p:cNvSpPr txBox="1">
            <a:spLocks noChangeArrowheads="1"/>
          </p:cNvSpPr>
          <p:nvPr/>
        </p:nvSpPr>
        <p:spPr bwMode="auto">
          <a:xfrm>
            <a:off x="8172450" y="6308725"/>
            <a:ext cx="635000" cy="336550"/>
          </a:xfrm>
          <a:prstGeom prst="rect">
            <a:avLst/>
          </a:prstGeom>
          <a:solidFill>
            <a:srgbClr val="FFE4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b="1">
                <a:latin typeface="Times" pitchFamily="18" charset="0"/>
              </a:rPr>
              <a:t>NGU</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225425" y="-4763"/>
            <a:ext cx="6146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en-US" altLang="en-US" sz="2200">
                <a:solidFill>
                  <a:srgbClr val="000099"/>
                </a:solidFill>
                <a:latin typeface="Verdana" pitchFamily="34" charset="0"/>
              </a:rPr>
              <a:t>Rock instabilities detection along the roads in the Swiss Alps</a:t>
            </a:r>
            <a:endParaRPr lang="en-GB" altLang="en-US" sz="2200">
              <a:solidFill>
                <a:srgbClr val="000099"/>
              </a:solidFill>
              <a:latin typeface="Verdana" pitchFamily="34" charset="0"/>
            </a:endParaRPr>
          </a:p>
        </p:txBody>
      </p:sp>
      <p:grpSp>
        <p:nvGrpSpPr>
          <p:cNvPr id="12291" name="Group 3"/>
          <p:cNvGrpSpPr>
            <a:grpSpLocks/>
          </p:cNvGrpSpPr>
          <p:nvPr/>
        </p:nvGrpSpPr>
        <p:grpSpPr bwMode="auto">
          <a:xfrm>
            <a:off x="652463" y="822325"/>
            <a:ext cx="7837487" cy="5211763"/>
            <a:chOff x="393" y="624"/>
            <a:chExt cx="4937" cy="3283"/>
          </a:xfrm>
        </p:grpSpPr>
        <p:pic>
          <p:nvPicPr>
            <p:cNvPr id="12299" name="Picture 4" descr="baillifard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 y="624"/>
              <a:ext cx="4900" cy="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0" name="Rectangle 5"/>
            <p:cNvSpPr>
              <a:spLocks noChangeArrowheads="1"/>
            </p:cNvSpPr>
            <p:nvPr/>
          </p:nvSpPr>
          <p:spPr bwMode="auto">
            <a:xfrm>
              <a:off x="393" y="3240"/>
              <a:ext cx="758" cy="6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2301" name="Rectangle 6"/>
            <p:cNvSpPr>
              <a:spLocks noChangeArrowheads="1"/>
            </p:cNvSpPr>
            <p:nvPr/>
          </p:nvSpPr>
          <p:spPr bwMode="auto">
            <a:xfrm>
              <a:off x="1090" y="3619"/>
              <a:ext cx="460" cy="1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grpSp>
      <p:sp>
        <p:nvSpPr>
          <p:cNvPr id="12292" name="Rectangle 7"/>
          <p:cNvSpPr>
            <a:spLocks noChangeArrowheads="1"/>
          </p:cNvSpPr>
          <p:nvPr/>
        </p:nvSpPr>
        <p:spPr bwMode="auto">
          <a:xfrm>
            <a:off x="792163" y="6069013"/>
            <a:ext cx="1312862" cy="73025"/>
          </a:xfrm>
          <a:prstGeom prst="rect">
            <a:avLst/>
          </a:prstGeom>
          <a:solidFill>
            <a:schemeClr val="bg1"/>
          </a:solidFill>
          <a:ln w="19050">
            <a:solidFill>
              <a:schemeClr val="tx1"/>
            </a:solidFill>
            <a:miter lim="800000"/>
            <a:headEnd/>
            <a:tailEnd/>
          </a:ln>
        </p:spPr>
        <p:txBody>
          <a:bodyPr wrap="none" anchor="ct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endParaRPr lang="en-US" altLang="en-US" sz="1200"/>
          </a:p>
        </p:txBody>
      </p:sp>
      <p:sp>
        <p:nvSpPr>
          <p:cNvPr id="12293" name="Text Box 8"/>
          <p:cNvSpPr txBox="1">
            <a:spLocks noChangeArrowheads="1"/>
          </p:cNvSpPr>
          <p:nvPr/>
        </p:nvSpPr>
        <p:spPr bwMode="auto">
          <a:xfrm>
            <a:off x="1104900" y="5786438"/>
            <a:ext cx="5984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en-GB" altLang="en-US" sz="1200"/>
              <a:t>20 km</a:t>
            </a:r>
          </a:p>
        </p:txBody>
      </p:sp>
      <p:sp>
        <p:nvSpPr>
          <p:cNvPr id="12294" name="Rectangle 9"/>
          <p:cNvSpPr>
            <a:spLocks noChangeArrowheads="1"/>
          </p:cNvSpPr>
          <p:nvPr/>
        </p:nvSpPr>
        <p:spPr bwMode="auto">
          <a:xfrm>
            <a:off x="2674938" y="6142038"/>
            <a:ext cx="5165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lgn="ctr">
              <a:spcBef>
                <a:spcPct val="0"/>
              </a:spcBef>
              <a:buFontTx/>
              <a:buNone/>
            </a:pPr>
            <a:r>
              <a:rPr lang="en-GB" altLang="en-US" sz="1600">
                <a:solidFill>
                  <a:schemeClr val="accent2"/>
                </a:solidFill>
              </a:rPr>
              <a:t>Rockfalls &gt;100m</a:t>
            </a:r>
            <a:r>
              <a:rPr lang="en-GB" altLang="en-US" sz="1600" baseline="30000">
                <a:solidFill>
                  <a:schemeClr val="accent2"/>
                </a:solidFill>
              </a:rPr>
              <a:t>3</a:t>
            </a:r>
            <a:r>
              <a:rPr lang="en-GB" altLang="en-US" sz="1600">
                <a:solidFill>
                  <a:schemeClr val="accent2"/>
                </a:solidFill>
              </a:rPr>
              <a:t> in 2001-2003 and susceptibility maps</a:t>
            </a:r>
          </a:p>
        </p:txBody>
      </p:sp>
      <p:sp>
        <p:nvSpPr>
          <p:cNvPr id="243722" name="Text Box 10"/>
          <p:cNvSpPr txBox="1">
            <a:spLocks noChangeArrowheads="1"/>
          </p:cNvSpPr>
          <p:nvPr/>
        </p:nvSpPr>
        <p:spPr bwMode="auto">
          <a:xfrm>
            <a:off x="684213" y="3861048"/>
            <a:ext cx="7748587" cy="2862322"/>
          </a:xfrm>
          <a:prstGeom prst="rect">
            <a:avLst/>
          </a:prstGeom>
          <a:solidFill>
            <a:schemeClr val="bg1">
              <a:lumMod val="85000"/>
            </a:schemeClr>
          </a:solidFill>
          <a:ln>
            <a:noFill/>
            <a:headEnd/>
            <a:tailEnd/>
          </a:ln>
        </p:spPr>
        <p:style>
          <a:lnRef idx="2">
            <a:schemeClr val="dk1"/>
          </a:lnRef>
          <a:fillRef idx="1">
            <a:schemeClr val="lt1"/>
          </a:fillRef>
          <a:effectRef idx="0">
            <a:schemeClr val="dk1"/>
          </a:effectRef>
          <a:fontRef idx="minor">
            <a:schemeClr val="dk1"/>
          </a:fontRef>
        </p:style>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50000"/>
              </a:spcBef>
              <a:buFontTx/>
              <a:buNone/>
            </a:pPr>
            <a:r>
              <a:rPr lang="en-GB" altLang="en-US" dirty="0">
                <a:solidFill>
                  <a:srgbClr val="951212"/>
                </a:solidFill>
                <a:latin typeface="Verdana" pitchFamily="34" charset="0"/>
              </a:rPr>
              <a:t>A very simple method:</a:t>
            </a:r>
          </a:p>
          <a:p>
            <a:pPr>
              <a:spcBef>
                <a:spcPct val="50000"/>
              </a:spcBef>
              <a:buFontTx/>
              <a:buNone/>
            </a:pPr>
            <a:r>
              <a:rPr lang="en-GB" altLang="en-US" dirty="0">
                <a:solidFill>
                  <a:srgbClr val="951212"/>
                </a:solidFill>
                <a:latin typeface="Verdana" pitchFamily="34" charset="0"/>
              </a:rPr>
              <a:t>- one single phenomena, on a grid of 25 m cells </a:t>
            </a:r>
          </a:p>
          <a:p>
            <a:pPr>
              <a:spcBef>
                <a:spcPct val="50000"/>
              </a:spcBef>
              <a:buFontTx/>
              <a:buNone/>
            </a:pPr>
            <a:r>
              <a:rPr lang="en-GB" altLang="en-US" dirty="0">
                <a:solidFill>
                  <a:srgbClr val="951212"/>
                </a:solidFill>
                <a:latin typeface="Verdana" pitchFamily="34" charset="0"/>
              </a:rPr>
              <a:t>- it requires few input data (and only data which were already available)</a:t>
            </a:r>
          </a:p>
          <a:p>
            <a:pPr marL="342900" indent="-342900">
              <a:spcBef>
                <a:spcPct val="50000"/>
              </a:spcBef>
              <a:buFontTx/>
              <a:buChar char="-"/>
            </a:pPr>
            <a:r>
              <a:rPr lang="en-GB" altLang="en-US" dirty="0">
                <a:solidFill>
                  <a:srgbClr val="951212"/>
                </a:solidFill>
                <a:latin typeface="Verdana" pitchFamily="34" charset="0"/>
              </a:rPr>
              <a:t>extremely easy to implement in a GIS</a:t>
            </a:r>
            <a:br>
              <a:rPr lang="en-GB" altLang="en-US" dirty="0">
                <a:solidFill>
                  <a:srgbClr val="951212"/>
                </a:solidFill>
                <a:latin typeface="Verdana" pitchFamily="34" charset="0"/>
              </a:rPr>
            </a:br>
            <a:endParaRPr lang="en-GB" altLang="en-US" dirty="0">
              <a:solidFill>
                <a:srgbClr val="951212"/>
              </a:solidFill>
              <a:latin typeface="Verdana" pitchFamily="34" charset="0"/>
            </a:endParaRPr>
          </a:p>
        </p:txBody>
      </p:sp>
      <p:sp>
        <p:nvSpPr>
          <p:cNvPr id="12296" name="Text Box 11"/>
          <p:cNvSpPr txBox="1">
            <a:spLocks noChangeArrowheads="1"/>
          </p:cNvSpPr>
          <p:nvPr/>
        </p:nvSpPr>
        <p:spPr bwMode="auto">
          <a:xfrm>
            <a:off x="8172450" y="6308725"/>
            <a:ext cx="635000" cy="336550"/>
          </a:xfrm>
          <a:prstGeom prst="rect">
            <a:avLst/>
          </a:prstGeom>
          <a:solidFill>
            <a:srgbClr val="FFE4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nb-NO" altLang="en-US" sz="1600" b="1">
                <a:latin typeface="Times" pitchFamily="18" charset="0"/>
              </a:rPr>
              <a:t>NGU</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22"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p:txBody>
          <a:bodyPr/>
          <a:lstStyle/>
          <a:p>
            <a:pPr eaLnBrk="1" hangingPunct="1"/>
            <a:r>
              <a:rPr lang="en-GB" altLang="en-US" noProof="0" dirty="0" smtClean="0"/>
              <a:t>Workflow overview</a:t>
            </a:r>
            <a:endParaRPr lang="en-GB" altLang="en-US" noProof="0" dirty="0"/>
          </a:p>
        </p:txBody>
      </p:sp>
      <p:pic>
        <p:nvPicPr>
          <p:cNvPr id="1638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1341438"/>
            <a:ext cx="2085975"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PE4607 Heywood29.gif                                           0004189EBob’s HD                       B5E64ED0:"/>
          <p:cNvPicPr>
            <a:picLocks noChangeAspect="1" noChangeArrowheads="1"/>
          </p:cNvPicPr>
          <p:nvPr/>
        </p:nvPicPr>
        <p:blipFill>
          <a:blip r:embed="rId4" r:link="rId5">
            <a:clrChange>
              <a:clrFrom>
                <a:srgbClr val="FFFFFF"/>
              </a:clrFrom>
              <a:clrTo>
                <a:srgbClr val="FFFFFF">
                  <a:alpha val="0"/>
                </a:srgbClr>
              </a:clrTo>
            </a:clrChange>
            <a:extLst>
              <a:ext uri="{28A0092B-C50C-407E-A947-70E740481C1C}">
                <a14:useLocalDpi xmlns:a14="http://schemas.microsoft.com/office/drawing/2010/main" val="0"/>
              </a:ext>
            </a:extLst>
          </a:blip>
          <a:srcRect l="21291" t="3078" r="20695" b="14140"/>
          <a:stretch>
            <a:fillRect/>
          </a:stretch>
        </p:blipFill>
        <p:spPr bwMode="auto">
          <a:xfrm>
            <a:off x="3302000" y="635000"/>
            <a:ext cx="5373688"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632869" y="6610732"/>
            <a:ext cx="6711950" cy="246062"/>
          </a:xfrm>
          <a:prstGeom prst="rect">
            <a:avLst/>
          </a:prstGeom>
          <a:noFill/>
        </p:spPr>
        <p:txBody>
          <a:bodyPr>
            <a:spAutoFit/>
          </a:bodyPr>
          <a:lstStyle/>
          <a:p>
            <a:pPr>
              <a:defRPr/>
            </a:pPr>
            <a:r>
              <a:rPr lang="en-US" sz="1000" dirty="0">
                <a:latin typeface="+mn-lt"/>
              </a:rPr>
              <a:t>Heywood et al., An Introduction to Geographical Information Systems, 2/e        © Pearson Education Limited 2003 </a:t>
            </a:r>
          </a:p>
        </p:txBody>
      </p:sp>
      <p:sp>
        <p:nvSpPr>
          <p:cNvPr id="9" name="Text Box 6"/>
          <p:cNvSpPr txBox="1">
            <a:spLocks noChangeArrowheads="1"/>
          </p:cNvSpPr>
          <p:nvPr/>
        </p:nvSpPr>
        <p:spPr bwMode="auto">
          <a:xfrm>
            <a:off x="2842692" y="5016078"/>
            <a:ext cx="3385492" cy="1200329"/>
          </a:xfrm>
          <a:prstGeom prst="rect">
            <a:avLst/>
          </a:prstGeom>
          <a:solidFill>
            <a:schemeClr val="bg1">
              <a:lumMod val="85000"/>
            </a:schemeClr>
          </a:solidFill>
          <a:ln w="9525">
            <a:noFill/>
            <a:miter lim="800000"/>
            <a:headEnd/>
            <a:tailEnd/>
          </a:ln>
        </p:spPr>
        <p:txBody>
          <a:bodyPr wrap="square">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GB" altLang="en-US" sz="1800" dirty="0">
                <a:latin typeface="+mn-lt"/>
              </a:rPr>
              <a:t>Suitability analysis for deposition of </a:t>
            </a:r>
            <a:r>
              <a:rPr lang="en-GB" altLang="en-US" sz="1800" b="1" dirty="0">
                <a:latin typeface="+mn-lt"/>
              </a:rPr>
              <a:t>nuclear waste</a:t>
            </a:r>
            <a:r>
              <a:rPr lang="en-GB" altLang="en-US" sz="1800" dirty="0">
                <a:latin typeface="+mn-lt"/>
              </a:rPr>
              <a:t>: All criteria </a:t>
            </a:r>
            <a:r>
              <a:rPr lang="en-GB" altLang="en-US" sz="1800" b="1" dirty="0">
                <a:latin typeface="+mn-lt"/>
              </a:rPr>
              <a:t>must</a:t>
            </a:r>
            <a:r>
              <a:rPr lang="en-GB" altLang="en-US" sz="1800" dirty="0">
                <a:latin typeface="+mn-lt"/>
              </a:rPr>
              <a:t> be fulfilled. </a:t>
            </a:r>
          </a:p>
          <a:p>
            <a:pPr>
              <a:spcBef>
                <a:spcPct val="0"/>
              </a:spcBef>
              <a:buFontTx/>
              <a:buNone/>
            </a:pPr>
            <a:r>
              <a:rPr lang="en-GB" altLang="en-US" sz="1800" dirty="0">
                <a:latin typeface="+mn-lt"/>
              </a:rPr>
              <a:t>-&gt; i.e. no compromise!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26"/>
          <p:cNvSpPr>
            <a:spLocks noGrp="1" noChangeArrowheads="1"/>
          </p:cNvSpPr>
          <p:nvPr>
            <p:ph type="title"/>
          </p:nvPr>
        </p:nvSpPr>
        <p:spPr/>
        <p:txBody>
          <a:bodyPr/>
          <a:lstStyle/>
          <a:p>
            <a:pPr eaLnBrk="1" hangingPunct="1"/>
            <a:r>
              <a:rPr lang="en-GB" altLang="en-US" noProof="0" dirty="0" smtClean="0"/>
              <a:t>Workflow overview</a:t>
            </a:r>
            <a:endParaRPr lang="en-GB" altLang="en-US" noProof="0" dirty="0"/>
          </a:p>
        </p:txBody>
      </p:sp>
      <p:sp>
        <p:nvSpPr>
          <p:cNvPr id="7" name="TextBox 6"/>
          <p:cNvSpPr txBox="1"/>
          <p:nvPr/>
        </p:nvSpPr>
        <p:spPr>
          <a:xfrm>
            <a:off x="2627784" y="6598858"/>
            <a:ext cx="6711950" cy="246062"/>
          </a:xfrm>
          <a:prstGeom prst="rect">
            <a:avLst/>
          </a:prstGeom>
          <a:noFill/>
        </p:spPr>
        <p:txBody>
          <a:bodyPr>
            <a:spAutoFit/>
          </a:bodyPr>
          <a:lstStyle/>
          <a:p>
            <a:pPr>
              <a:defRPr/>
            </a:pPr>
            <a:r>
              <a:rPr lang="en-US" sz="1000" dirty="0">
                <a:latin typeface="+mn-lt"/>
              </a:rPr>
              <a:t>Heywood et al., An Introduction to Geographical Information Systems, 2/e        © Pearson Education Limited 2003 </a:t>
            </a:r>
          </a:p>
        </p:txBody>
      </p:sp>
      <p:pic>
        <p:nvPicPr>
          <p:cNvPr id="17412" name="Picture 5" descr="radioactiv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341438"/>
            <a:ext cx="3825875" cy="520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radioactiv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2325" y="4005263"/>
            <a:ext cx="3449638"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ight Arrow 1"/>
          <p:cNvSpPr>
            <a:spLocks noChangeArrowheads="1"/>
          </p:cNvSpPr>
          <p:nvPr/>
        </p:nvSpPr>
        <p:spPr bwMode="auto">
          <a:xfrm>
            <a:off x="4060825" y="4149725"/>
            <a:ext cx="431800" cy="215900"/>
          </a:xfrm>
          <a:prstGeom prst="rightArrow">
            <a:avLst>
              <a:gd name="adj1" fmla="val 50000"/>
              <a:gd name="adj2" fmla="val 50000"/>
            </a:avLst>
          </a:prstGeom>
          <a:solidFill>
            <a:srgbClr val="00B0F0"/>
          </a:solidFill>
          <a:ln w="9525" algn="ctr">
            <a:solidFill>
              <a:srgbClr val="00B0F0"/>
            </a:solidFill>
            <a:round/>
            <a:headEnd/>
            <a:tailEnd/>
          </a:ln>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7415" name="TextBox 2"/>
          <p:cNvSpPr txBox="1">
            <a:spLocks noChangeArrowheads="1"/>
          </p:cNvSpPr>
          <p:nvPr/>
        </p:nvSpPr>
        <p:spPr bwMode="auto">
          <a:xfrm>
            <a:off x="3929609" y="3564322"/>
            <a:ext cx="18478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r>
              <a:rPr lang="en-US" altLang="en-US" sz="2000" dirty="0">
                <a:solidFill>
                  <a:srgbClr val="00B0F0"/>
                </a:solidFill>
                <a:latin typeface="+mj-lt"/>
              </a:rPr>
              <a:t>Aggregation</a:t>
            </a:r>
          </a:p>
        </p:txBody>
      </p:sp>
      <p:sp>
        <p:nvSpPr>
          <p:cNvPr id="4" name="TextBox 3"/>
          <p:cNvSpPr txBox="1"/>
          <p:nvPr/>
        </p:nvSpPr>
        <p:spPr>
          <a:xfrm>
            <a:off x="98425" y="995363"/>
            <a:ext cx="1728788" cy="400050"/>
          </a:xfrm>
          <a:prstGeom prst="rect">
            <a:avLst/>
          </a:prstGeom>
          <a:noFill/>
        </p:spPr>
        <p:txBody>
          <a:bodyPr>
            <a:spAutoFit/>
          </a:bodyPr>
          <a:lstStyle/>
          <a:p>
            <a:pPr>
              <a:defRPr/>
            </a:pPr>
            <a:r>
              <a:rPr lang="en-US" sz="2000" dirty="0">
                <a:solidFill>
                  <a:srgbClr val="FF0000"/>
                </a:solidFill>
                <a:latin typeface="+mn-lt"/>
              </a:rPr>
              <a:t>Input dataset</a:t>
            </a:r>
          </a:p>
        </p:txBody>
      </p:sp>
      <p:pic>
        <p:nvPicPr>
          <p:cNvPr id="17417" name="Picture 4" descr="PE4607 Heywood29.gif                                           0004189EBob’s HD                       B5E64ED0:"/>
          <p:cNvPicPr>
            <a:picLocks noChangeAspect="1" noChangeArrowheads="1"/>
          </p:cNvPicPr>
          <p:nvPr/>
        </p:nvPicPr>
        <p:blipFill>
          <a:blip r:embed="rId5" r:link="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1686" t="3078" r="21690" b="14140"/>
          <a:stretch>
            <a:fillRect/>
          </a:stretch>
        </p:blipFill>
        <p:spPr bwMode="auto">
          <a:xfrm>
            <a:off x="4616450" y="1341438"/>
            <a:ext cx="2332038" cy="255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529138" y="981075"/>
            <a:ext cx="1079500" cy="400050"/>
          </a:xfrm>
          <a:prstGeom prst="rect">
            <a:avLst/>
          </a:prstGeom>
          <a:noFill/>
        </p:spPr>
        <p:txBody>
          <a:bodyPr>
            <a:spAutoFit/>
          </a:bodyPr>
          <a:lstStyle/>
          <a:p>
            <a:pPr>
              <a:defRPr/>
            </a:pPr>
            <a:r>
              <a:rPr lang="en-US" sz="2000" dirty="0">
                <a:latin typeface="+mn-lt"/>
              </a:rPr>
              <a:t>Model</a:t>
            </a:r>
          </a:p>
        </p:txBody>
      </p:sp>
      <p:sp>
        <p:nvSpPr>
          <p:cNvPr id="14" name="TextBox 13"/>
          <p:cNvSpPr txBox="1"/>
          <p:nvPr/>
        </p:nvSpPr>
        <p:spPr>
          <a:xfrm>
            <a:off x="6818312" y="3589820"/>
            <a:ext cx="1598613" cy="400110"/>
          </a:xfrm>
          <a:prstGeom prst="rect">
            <a:avLst/>
          </a:prstGeom>
          <a:noFill/>
        </p:spPr>
        <p:txBody>
          <a:bodyPr wrap="square">
            <a:spAutoFit/>
          </a:bodyPr>
          <a:lstStyle/>
          <a:p>
            <a:pPr>
              <a:defRPr/>
            </a:pPr>
            <a:r>
              <a:rPr lang="en-US" sz="2000" dirty="0">
                <a:solidFill>
                  <a:srgbClr val="00B050"/>
                </a:solidFill>
                <a:latin typeface="+mn-lt"/>
              </a:rPr>
              <a:t>Final maps</a:t>
            </a:r>
          </a:p>
        </p:txBody>
      </p:sp>
      <p:sp>
        <p:nvSpPr>
          <p:cNvPr id="17420" name="Rectangle 9"/>
          <p:cNvSpPr>
            <a:spLocks noChangeArrowheads="1"/>
          </p:cNvSpPr>
          <p:nvPr/>
        </p:nvSpPr>
        <p:spPr bwMode="auto">
          <a:xfrm>
            <a:off x="4616450" y="1341438"/>
            <a:ext cx="2332038" cy="287337"/>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7421" name="Rectangle 16"/>
          <p:cNvSpPr>
            <a:spLocks noChangeArrowheads="1"/>
          </p:cNvSpPr>
          <p:nvPr/>
        </p:nvSpPr>
        <p:spPr bwMode="auto">
          <a:xfrm>
            <a:off x="6156325" y="3644900"/>
            <a:ext cx="546100" cy="288925"/>
          </a:xfrm>
          <a:prstGeom prst="rect">
            <a:avLst/>
          </a:prstGeom>
          <a:noFill/>
          <a:ln w="1905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7422" name="Rectangle 17"/>
          <p:cNvSpPr>
            <a:spLocks noChangeArrowheads="1"/>
          </p:cNvSpPr>
          <p:nvPr/>
        </p:nvSpPr>
        <p:spPr bwMode="auto">
          <a:xfrm>
            <a:off x="4632325" y="4005263"/>
            <a:ext cx="3395663" cy="2544762"/>
          </a:xfrm>
          <a:prstGeom prst="rect">
            <a:avLst/>
          </a:prstGeom>
          <a:noFill/>
          <a:ln w="19050" algn="ctr">
            <a:solidFill>
              <a:srgbClr val="00B05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7423" name="Rectangle 18"/>
          <p:cNvSpPr>
            <a:spLocks noChangeArrowheads="1"/>
          </p:cNvSpPr>
          <p:nvPr/>
        </p:nvSpPr>
        <p:spPr bwMode="auto">
          <a:xfrm>
            <a:off x="107950" y="1341438"/>
            <a:ext cx="3825875" cy="5232400"/>
          </a:xfrm>
          <a:prstGeom prst="rect">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400">
                <a:solidFill>
                  <a:schemeClr val="tx1"/>
                </a:solidFill>
                <a:latin typeface="Arial" charset="0"/>
              </a:defRPr>
            </a:lvl1pPr>
            <a:lvl2pPr marL="742950" indent="-285750">
              <a:spcBef>
                <a:spcPct val="20000"/>
              </a:spcBef>
              <a:buChar char="–"/>
              <a:defRPr>
                <a:solidFill>
                  <a:schemeClr val="tx1"/>
                </a:solidFill>
                <a:latin typeface="Arial" charset="0"/>
              </a:defRPr>
            </a:lvl2pPr>
            <a:lvl3pPr marL="1143000" indent="-228600">
              <a:spcBef>
                <a:spcPct val="20000"/>
              </a:spcBef>
              <a:buChar char="•"/>
              <a:defRPr>
                <a:solidFill>
                  <a:schemeClr val="tx1"/>
                </a:solidFill>
                <a:latin typeface="Arial" charset="0"/>
              </a:defRPr>
            </a:lvl3pPr>
            <a:lvl4pPr marL="1600200" indent="-228600">
              <a:spcBef>
                <a:spcPct val="20000"/>
              </a:spcBef>
              <a:buChar char="–"/>
              <a:defRPr>
                <a:solidFill>
                  <a:schemeClr val="tx1"/>
                </a:solidFill>
                <a:latin typeface="Arial" charset="0"/>
              </a:defRPr>
            </a:lvl4pPr>
            <a:lvl5pPr marL="2057400" indent="-228600">
              <a:spcBef>
                <a:spcPct val="20000"/>
              </a:spcBef>
              <a:buChar char="»"/>
              <a:defRPr>
                <a:solidFill>
                  <a:schemeClr val="tx1"/>
                </a:solidFill>
                <a:latin typeface="Arial" charset="0"/>
              </a:defRPr>
            </a:lvl5pPr>
            <a:lvl6pPr marL="2514600" indent="-228600" eaLnBrk="0" fontAlgn="base" hangingPunct="0">
              <a:spcBef>
                <a:spcPct val="20000"/>
              </a:spcBef>
              <a:spcAft>
                <a:spcPct val="0"/>
              </a:spcAft>
              <a:buChar char="»"/>
              <a:defRPr>
                <a:solidFill>
                  <a:schemeClr val="tx1"/>
                </a:solidFill>
                <a:latin typeface="Arial" charset="0"/>
              </a:defRPr>
            </a:lvl6pPr>
            <a:lvl7pPr marL="2971800" indent="-228600" eaLnBrk="0" fontAlgn="base" hangingPunct="0">
              <a:spcBef>
                <a:spcPct val="20000"/>
              </a:spcBef>
              <a:spcAft>
                <a:spcPct val="0"/>
              </a:spcAft>
              <a:buChar char="»"/>
              <a:defRPr>
                <a:solidFill>
                  <a:schemeClr val="tx1"/>
                </a:solidFill>
                <a:latin typeface="Arial" charset="0"/>
              </a:defRPr>
            </a:lvl7pPr>
            <a:lvl8pPr marL="3429000" indent="-228600" eaLnBrk="0" fontAlgn="base" hangingPunct="0">
              <a:spcBef>
                <a:spcPct val="20000"/>
              </a:spcBef>
              <a:spcAft>
                <a:spcPct val="0"/>
              </a:spcAft>
              <a:buChar char="»"/>
              <a:defRPr>
                <a:solidFill>
                  <a:schemeClr val="tx1"/>
                </a:solidFill>
                <a:latin typeface="Arial" charset="0"/>
              </a:defRPr>
            </a:lvl8pPr>
            <a:lvl9pPr marL="3886200" indent="-228600" eaLnBrk="0" fontAlgn="base" hangingPunct="0">
              <a:spcBef>
                <a:spcPct val="20000"/>
              </a:spcBef>
              <a:spcAft>
                <a:spcPct val="0"/>
              </a:spcAft>
              <a:buChar char="»"/>
              <a:defRPr>
                <a:solidFill>
                  <a:schemeClr val="tx1"/>
                </a:solidFill>
                <a:latin typeface="Arial" charset="0"/>
              </a:defRPr>
            </a:lvl9pPr>
          </a:lstStyle>
          <a:p>
            <a:pPr>
              <a:spcBef>
                <a:spcPct val="0"/>
              </a:spcBef>
              <a:buFontTx/>
              <a:buNone/>
            </a:pPr>
            <a:endParaRPr lang="en-US" altLang="en-US">
              <a:latin typeface="Times" pitchFamily="18" charset="0"/>
            </a:endParaRPr>
          </a:p>
        </p:txBody>
      </p:sp>
      <p:sp>
        <p:nvSpPr>
          <p:cNvPr id="17424" name="Freeform 10"/>
          <p:cNvSpPr>
            <a:spLocks/>
          </p:cNvSpPr>
          <p:nvPr/>
        </p:nvSpPr>
        <p:spPr bwMode="auto">
          <a:xfrm>
            <a:off x="4629150" y="2293938"/>
            <a:ext cx="2332038" cy="1320800"/>
          </a:xfrm>
          <a:custGeom>
            <a:avLst/>
            <a:gdLst>
              <a:gd name="T0" fmla="*/ 640 w 2331567"/>
              <a:gd name="T1" fmla="*/ 0 h 1321387"/>
              <a:gd name="T2" fmla="*/ 1112404 w 2331567"/>
              <a:gd name="T3" fmla="*/ 5269 h 1321387"/>
              <a:gd name="T4" fmla="*/ 1112404 w 2331567"/>
              <a:gd name="T5" fmla="*/ 431878 h 1321387"/>
              <a:gd name="T6" fmla="*/ 2335340 w 2331567"/>
              <a:gd name="T7" fmla="*/ 431878 h 1321387"/>
              <a:gd name="T8" fmla="*/ 2335340 w 2331567"/>
              <a:gd name="T9" fmla="*/ 1316699 h 1321387"/>
              <a:gd name="T10" fmla="*/ 5934 w 2331567"/>
              <a:gd name="T11" fmla="*/ 1316699 h 1321387"/>
              <a:gd name="T12" fmla="*/ 640 w 2331567"/>
              <a:gd name="T13" fmla="*/ 0 h 1321387"/>
              <a:gd name="T14" fmla="*/ 0 60000 65536"/>
              <a:gd name="T15" fmla="*/ 0 60000 65536"/>
              <a:gd name="T16" fmla="*/ 0 60000 65536"/>
              <a:gd name="T17" fmla="*/ 0 60000 65536"/>
              <a:gd name="T18" fmla="*/ 0 60000 65536"/>
              <a:gd name="T19" fmla="*/ 0 60000 65536"/>
              <a:gd name="T20" fmla="*/ 0 60000 65536"/>
              <a:gd name="T21" fmla="*/ 0 w 2331567"/>
              <a:gd name="T22" fmla="*/ 0 h 1321387"/>
              <a:gd name="T23" fmla="*/ 2331567 w 2331567"/>
              <a:gd name="T24" fmla="*/ 1321387 h 13213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1567" h="1321387">
                <a:moveTo>
                  <a:pt x="640" y="0"/>
                </a:moveTo>
                <a:lnTo>
                  <a:pt x="1110605" y="5285"/>
                </a:lnTo>
                <a:lnTo>
                  <a:pt x="1110605" y="433415"/>
                </a:lnTo>
                <a:lnTo>
                  <a:pt x="2331567" y="433415"/>
                </a:lnTo>
                <a:lnTo>
                  <a:pt x="2331567" y="1321387"/>
                </a:lnTo>
                <a:lnTo>
                  <a:pt x="5926" y="1321387"/>
                </a:lnTo>
                <a:cubicBezTo>
                  <a:pt x="9450" y="882686"/>
                  <a:pt x="-2884" y="438701"/>
                  <a:pt x="640" y="0"/>
                </a:cubicBezTo>
                <a:close/>
              </a:path>
            </a:pathLst>
          </a:custGeom>
          <a:noFill/>
          <a:ln w="19050" cap="flat" cmpd="sng" algn="ctr">
            <a:solidFill>
              <a:srgbClr val="00B0F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iotemplate-nor-tilpasset">
  <a:themeElements>
    <a:clrScheme name="uiotemplate-nor-tilpasset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99FF"/>
      </a:hlink>
      <a:folHlink>
        <a:srgbClr val="969696"/>
      </a:folHlink>
    </a:clrScheme>
    <a:fontScheme name="uiotemplate-nor-tilpasse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b-NO"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b-NO"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uiotemplate-nor-tilpass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iotemplate-nor-tilpasse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iotemplate-nor-tilpasse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iotemplate-nor-tilpasse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iotemplate-nor-tilpasse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iotemplate-nor-tilpasse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iotemplate-nor-tilpasse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iotemplate-nor-tilpasset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99FF"/>
        </a:hlink>
        <a:folHlink>
          <a:srgbClr val="B2B2B2"/>
        </a:folHlink>
      </a:clrScheme>
      <a:clrMap bg1="lt1" tx1="dk1" bg2="lt2" tx2="dk2" accent1="accent1" accent2="accent2" accent3="accent3" accent4="accent4" accent5="accent5" accent6="accent6" hlink="hlink" folHlink="folHlink"/>
    </a:extraClrScheme>
    <a:extraClrScheme>
      <a:clrScheme name="uiotemplate-nor-tilpasset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976EADBC1947554FB2DDD53F869BCA91" ma:contentTypeVersion="16" ma:contentTypeDescription="Opprett et nytt dokument." ma:contentTypeScope="" ma:versionID="4e5346661816c596d098f451b87373c0">
  <xsd:schema xmlns:xsd="http://www.w3.org/2001/XMLSchema" xmlns:xs="http://www.w3.org/2001/XMLSchema" xmlns:p="http://schemas.microsoft.com/office/2006/metadata/properties" xmlns:ns3="baf2b3f2-78a7-42ad-a20a-0ca81e802eeb" xmlns:ns4="b0ecd0d5-6707-444e-a7e6-b65187763462" targetNamespace="http://schemas.microsoft.com/office/2006/metadata/properties" ma:root="true" ma:fieldsID="61884c76a5accee414ac4a70748b5f05" ns3:_="" ns4:_="">
    <xsd:import namespace="baf2b3f2-78a7-42ad-a20a-0ca81e802eeb"/>
    <xsd:import namespace="b0ecd0d5-6707-444e-a7e6-b6518776346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MediaServiceDateTaken" minOccurs="0"/>
                <xsd:element ref="ns4:MediaServiceLocation"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f2b3f2-78a7-42ad-a20a-0ca81e802eeb" elementFormDefault="qualified">
    <xsd:import namespace="http://schemas.microsoft.com/office/2006/documentManagement/types"/>
    <xsd:import namespace="http://schemas.microsoft.com/office/infopath/2007/PartnerControls"/>
    <xsd:element name="SharedWithUsers" ma:index="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ingsdetaljer" ma:internalName="SharedWithDetails" ma:readOnly="true">
      <xsd:simpleType>
        <xsd:restriction base="dms:Note">
          <xsd:maxLength value="255"/>
        </xsd:restriction>
      </xsd:simpleType>
    </xsd:element>
    <xsd:element name="SharingHintHash" ma:index="10" nillable="true" ma:displayName="Hash for deling av tip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cd0d5-6707-444e-a7e6-b6518776346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0ecd0d5-6707-444e-a7e6-b65187763462" xsi:nil="true"/>
  </documentManagement>
</p:properties>
</file>

<file path=customXml/itemProps1.xml><?xml version="1.0" encoding="utf-8"?>
<ds:datastoreItem xmlns:ds="http://schemas.openxmlformats.org/officeDocument/2006/customXml" ds:itemID="{39FB4D72-448D-4F3E-A284-8D7897FD58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f2b3f2-78a7-42ad-a20a-0ca81e802eeb"/>
    <ds:schemaRef ds:uri="b0ecd0d5-6707-444e-a7e6-b651877634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C92089-B802-4CE3-91D4-4F6C3A78E0D6}">
  <ds:schemaRefs>
    <ds:schemaRef ds:uri="http://schemas.microsoft.com/sharepoint/v3/contenttype/forms"/>
  </ds:schemaRefs>
</ds:datastoreItem>
</file>

<file path=customXml/itemProps3.xml><?xml version="1.0" encoding="utf-8"?>
<ds:datastoreItem xmlns:ds="http://schemas.openxmlformats.org/officeDocument/2006/customXml" ds:itemID="{9EA59A3C-37CB-415C-AE05-F432DEBA716D}">
  <ds:schemaRefs>
    <ds:schemaRef ds:uri="baf2b3f2-78a7-42ad-a20a-0ca81e802eeb"/>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schemas.microsoft.com/office/2006/documentManagement/types"/>
    <ds:schemaRef ds:uri="b0ecd0d5-6707-444e-a7e6-b65187763462"/>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28467</TotalTime>
  <Words>5236</Words>
  <Application>Microsoft Office PowerPoint</Application>
  <PresentationFormat>On-screen Show (4:3)</PresentationFormat>
  <Paragraphs>883</Paragraphs>
  <Slides>59</Slides>
  <Notes>41</Notes>
  <HiddenSlides>4</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59</vt:i4>
      </vt:variant>
    </vt:vector>
  </HeadingPairs>
  <TitlesOfParts>
    <vt:vector size="71" baseType="lpstr">
      <vt:lpstr>Arial</vt:lpstr>
      <vt:lpstr>Arial Narrow</vt:lpstr>
      <vt:lpstr>Eras Medium ITC</vt:lpstr>
      <vt:lpstr>GulimChe</vt:lpstr>
      <vt:lpstr>Symbol</vt:lpstr>
      <vt:lpstr>Times</vt:lpstr>
      <vt:lpstr>Times New Roman</vt:lpstr>
      <vt:lpstr>Verdana</vt:lpstr>
      <vt:lpstr>Wingdings</vt:lpstr>
      <vt:lpstr>uiotemplate-nor-tilpasset</vt:lpstr>
      <vt:lpstr>Document</vt:lpstr>
      <vt:lpstr>CorelPhotoPaint.Image.10</vt:lpstr>
      <vt:lpstr>Multi-Criteria Decision Analysis</vt:lpstr>
      <vt:lpstr>Overview</vt:lpstr>
      <vt:lpstr>Goals</vt:lpstr>
      <vt:lpstr>MCA – Multi-Criteria Analysis MCE – Multi-Criteria Evaluation</vt:lpstr>
      <vt:lpstr>MCE – Workflow overview</vt:lpstr>
      <vt:lpstr>PowerPoint Presentation</vt:lpstr>
      <vt:lpstr>PowerPoint Presentation</vt:lpstr>
      <vt:lpstr>Workflow overview</vt:lpstr>
      <vt:lpstr>Workflow overview</vt:lpstr>
      <vt:lpstr>Problem Definition</vt:lpstr>
      <vt:lpstr>Evaluation Criteria</vt:lpstr>
      <vt:lpstr>Example: Oslo</vt:lpstr>
      <vt:lpstr>Reclassify / operationalisation</vt:lpstr>
      <vt:lpstr>Reclassify / operationalisation</vt:lpstr>
      <vt:lpstr>Data Integration</vt:lpstr>
      <vt:lpstr>Data Integration</vt:lpstr>
      <vt:lpstr>Example: Oslo</vt:lpstr>
      <vt:lpstr>PowerPoint Presentation</vt:lpstr>
      <vt:lpstr>Aggregation / Overlay</vt:lpstr>
      <vt:lpstr>Aggregation - Boolean</vt:lpstr>
      <vt:lpstr>Aggregation - weighted</vt:lpstr>
      <vt:lpstr>Aggregation - weighted </vt:lpstr>
      <vt:lpstr>How to assign weights (1)</vt:lpstr>
      <vt:lpstr>How to assign weights (1)</vt:lpstr>
      <vt:lpstr>How to assign weights (2)</vt:lpstr>
      <vt:lpstr>How to assign weights (2)</vt:lpstr>
      <vt:lpstr>How to assign weights (3)</vt:lpstr>
      <vt:lpstr>Aggregation – fuzzy</vt:lpstr>
      <vt:lpstr>Which aggregation method?</vt:lpstr>
      <vt:lpstr>Raster or Vector?</vt:lpstr>
      <vt:lpstr>Sensitivity Analysis</vt:lpstr>
      <vt:lpstr>Sensitivity Analysis</vt:lpstr>
      <vt:lpstr>Sensitivity Analysis</vt:lpstr>
      <vt:lpstr>Sensitivity Analysis</vt:lpstr>
      <vt:lpstr>Recommendation</vt:lpstr>
      <vt:lpstr>Typical problem sources</vt:lpstr>
      <vt:lpstr>Quality control</vt:lpstr>
      <vt:lpstr>Use of GIS for susceptibility mapping</vt:lpstr>
      <vt:lpstr>Multi-criteria analysis: recap</vt:lpstr>
      <vt:lpstr>  Checkpoint: MCA</vt:lpstr>
      <vt:lpstr>PowerPoint Presentation</vt:lpstr>
      <vt:lpstr>TUESDAY:</vt:lpstr>
      <vt:lpstr>Final output – 40% of course grade</vt:lpstr>
      <vt:lpstr>Grading</vt:lpstr>
      <vt:lpstr>PowerPoint Presentation</vt:lpstr>
      <vt:lpstr>MCA Example: Nuclear waste</vt:lpstr>
      <vt:lpstr>2022: Decision finally made</vt:lpstr>
      <vt:lpstr>2011: How to find the safest place?</vt:lpstr>
      <vt:lpstr>Most suitable geology</vt:lpstr>
      <vt:lpstr>N-S transect across Alps</vt:lpstr>
      <vt:lpstr>Jura Ost: possible locations for surface facilities</vt:lpstr>
      <vt:lpstr>Four selected surface facility locations</vt:lpstr>
      <vt:lpstr>Perimeter for surface facility</vt:lpstr>
      <vt:lpstr>Flood risk: dark blue 10y floods, light blue 500y floods</vt:lpstr>
      <vt:lpstr>Natural hazards – red/blue/yellow: substantial/middle/low risk</vt:lpstr>
      <vt:lpstr>Implementation – Overview</vt:lpstr>
      <vt:lpstr>2022: Decision  </vt:lpstr>
      <vt:lpstr>PowerPoint Presentation</vt:lpstr>
      <vt:lpstr>PowerPoint Presentation</vt:lpstr>
    </vt:vector>
  </TitlesOfParts>
  <Company>UiO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Desiree Silvana Treichler</dc:creator>
  <cp:lastModifiedBy>Luc Girod</cp:lastModifiedBy>
  <cp:revision>513</cp:revision>
  <cp:lastPrinted>2014-03-13T15:00:06Z</cp:lastPrinted>
  <dcterms:created xsi:type="dcterms:W3CDTF">2006-10-04T11:26:45Z</dcterms:created>
  <dcterms:modified xsi:type="dcterms:W3CDTF">2025-03-10T18:39:57Z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0x010100976EADBC1947554FB2DDD53F869BCA91</vt:lpwstr>
  </property>
</Properties>
</file>